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33"/>
  </p:notesMasterIdLst>
  <p:sldIdLst>
    <p:sldId id="256" r:id="rId3"/>
    <p:sldId id="345" r:id="rId4"/>
    <p:sldId id="320" r:id="rId5"/>
    <p:sldId id="344" r:id="rId6"/>
    <p:sldId id="347" r:id="rId7"/>
    <p:sldId id="370" r:id="rId8"/>
    <p:sldId id="339" r:id="rId9"/>
    <p:sldId id="340" r:id="rId10"/>
    <p:sldId id="368" r:id="rId11"/>
    <p:sldId id="366" r:id="rId12"/>
    <p:sldId id="354" r:id="rId13"/>
    <p:sldId id="355" r:id="rId14"/>
    <p:sldId id="356" r:id="rId15"/>
    <p:sldId id="346" r:id="rId16"/>
    <p:sldId id="332" r:id="rId17"/>
    <p:sldId id="362" r:id="rId18"/>
    <p:sldId id="363" r:id="rId19"/>
    <p:sldId id="364" r:id="rId20"/>
    <p:sldId id="360" r:id="rId21"/>
    <p:sldId id="361" r:id="rId22"/>
    <p:sldId id="326" r:id="rId23"/>
    <p:sldId id="369" r:id="rId24"/>
    <p:sldId id="329" r:id="rId25"/>
    <p:sldId id="330" r:id="rId26"/>
    <p:sldId id="349" r:id="rId27"/>
    <p:sldId id="350" r:id="rId28"/>
    <p:sldId id="351" r:id="rId29"/>
    <p:sldId id="352" r:id="rId30"/>
    <p:sldId id="353" r:id="rId31"/>
    <p:sldId id="36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onsolas" panose="020B0609020204030204" pitchFamily="49"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boto Slab" pitchFamily="2"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54" autoAdjust="0"/>
    <p:restoredTop sz="96405" autoAdjust="0"/>
  </p:normalViewPr>
  <p:slideViewPr>
    <p:cSldViewPr snapToGrid="0">
      <p:cViewPr varScale="1">
        <p:scale>
          <a:sx n="200" d="100"/>
          <a:sy n="200" d="100"/>
        </p:scale>
        <p:origin x="448" y="160"/>
      </p:cViewPr>
      <p:guideLst>
        <p:guide orient="horz" pos="1620"/>
        <p:guide pos="2880"/>
      </p:guideLst>
    </p:cSldViewPr>
  </p:slideViewPr>
  <p:notesTextViewPr>
    <p:cViewPr>
      <p:scale>
        <a:sx n="1" d="1"/>
        <a:sy n="1" d="1"/>
      </p:scale>
      <p:origin x="0" y="0"/>
    </p:cViewPr>
  </p:notesTextViewPr>
  <p:notesViewPr>
    <p:cSldViewPr snapToGrid="0">
      <p:cViewPr varScale="1">
        <p:scale>
          <a:sx n="115" d="100"/>
          <a:sy n="115" d="100"/>
        </p:scale>
        <p:origin x="445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7C7E29-48D9-AB40-BBFD-2A401CE8BD73}" type="doc">
      <dgm:prSet loTypeId="urn:microsoft.com/office/officeart/2005/8/layout/pyramid3" loCatId="" qsTypeId="urn:microsoft.com/office/officeart/2005/8/quickstyle/simple1" qsCatId="simple" csTypeId="urn:microsoft.com/office/officeart/2005/8/colors/accent1_2" csCatId="accent1" phldr="1"/>
      <dgm:spPr/>
    </dgm:pt>
    <dgm:pt modelId="{0FC5DB4C-DB32-B449-B645-1EEDCE2B11A6}">
      <dgm:prSet phldrT="[Text]" custT="1"/>
      <dgm:spPr/>
      <dgm:t>
        <a:bodyPr/>
        <a:lstStyle/>
        <a:p>
          <a:r>
            <a:rPr lang="en-US" sz="2000" b="0" i="0" u="none" dirty="0"/>
            <a:t>Population  - 550k</a:t>
          </a:r>
          <a:endParaRPr lang="en-US" sz="2000" dirty="0"/>
        </a:p>
      </dgm:t>
    </dgm:pt>
    <dgm:pt modelId="{902B4AB3-EFAD-AD4E-8A01-F66A70E40003}" type="parTrans" cxnId="{E22636FA-75BA-F546-B59C-E97865908508}">
      <dgm:prSet/>
      <dgm:spPr/>
      <dgm:t>
        <a:bodyPr/>
        <a:lstStyle/>
        <a:p>
          <a:endParaRPr lang="en-US"/>
        </a:p>
      </dgm:t>
    </dgm:pt>
    <dgm:pt modelId="{5AD9FF77-1451-DF4C-A1E8-D07B53FD203B}" type="sibTrans" cxnId="{E22636FA-75BA-F546-B59C-E97865908508}">
      <dgm:prSet/>
      <dgm:spPr/>
      <dgm:t>
        <a:bodyPr/>
        <a:lstStyle/>
        <a:p>
          <a:endParaRPr lang="en-US"/>
        </a:p>
      </dgm:t>
    </dgm:pt>
    <dgm:pt modelId="{8E2F0F9A-0305-DC45-82C7-1C51BA91C9D4}">
      <dgm:prSet phldrT="[Text]" custT="1"/>
      <dgm:spPr/>
      <dgm:t>
        <a:bodyPr/>
        <a:lstStyle/>
        <a:p>
          <a:r>
            <a:rPr lang="en-US" sz="1800" dirty="0"/>
            <a:t>Households - 200k</a:t>
          </a:r>
        </a:p>
      </dgm:t>
    </dgm:pt>
    <dgm:pt modelId="{D1A346E2-D4D4-AA4D-A0ED-492801B23480}" type="parTrans" cxnId="{3F89CF05-5D32-E04F-BD21-F0E069ED37D2}">
      <dgm:prSet/>
      <dgm:spPr/>
      <dgm:t>
        <a:bodyPr/>
        <a:lstStyle/>
        <a:p>
          <a:endParaRPr lang="en-US"/>
        </a:p>
      </dgm:t>
    </dgm:pt>
    <dgm:pt modelId="{EE47E1D8-C224-2045-B392-0FD1DE344A60}" type="sibTrans" cxnId="{3F89CF05-5D32-E04F-BD21-F0E069ED37D2}">
      <dgm:prSet/>
      <dgm:spPr/>
      <dgm:t>
        <a:bodyPr/>
        <a:lstStyle/>
        <a:p>
          <a:endParaRPr lang="en-US"/>
        </a:p>
      </dgm:t>
    </dgm:pt>
    <dgm:pt modelId="{85F37796-770E-354E-82B2-AA838C5EF23C}">
      <dgm:prSet phldrT="[Text]" custT="1"/>
      <dgm:spPr/>
      <dgm:t>
        <a:bodyPr/>
        <a:lstStyle/>
        <a:p>
          <a:r>
            <a:rPr lang="en-US" sz="1400" dirty="0"/>
            <a:t>Annual Sales /Turnover* (2.3%) – 2,800</a:t>
          </a:r>
        </a:p>
      </dgm:t>
    </dgm:pt>
    <dgm:pt modelId="{E890BAD4-EA84-AA4F-92CA-947D90414D1E}" type="parTrans" cxnId="{DF764B7E-A7E5-014C-B644-4C5641467CAC}">
      <dgm:prSet/>
      <dgm:spPr/>
      <dgm:t>
        <a:bodyPr/>
        <a:lstStyle/>
        <a:p>
          <a:endParaRPr lang="en-US"/>
        </a:p>
      </dgm:t>
    </dgm:pt>
    <dgm:pt modelId="{B024A4C1-248F-184A-A0FC-B6CC741E93DC}" type="sibTrans" cxnId="{DF764B7E-A7E5-014C-B644-4C5641467CAC}">
      <dgm:prSet/>
      <dgm:spPr/>
      <dgm:t>
        <a:bodyPr/>
        <a:lstStyle/>
        <a:p>
          <a:endParaRPr lang="en-US"/>
        </a:p>
      </dgm:t>
    </dgm:pt>
    <dgm:pt modelId="{551CE003-AEFE-164D-A1B5-A5178A5D4B45}">
      <dgm:prSet phldrT="[Text]" custT="1"/>
      <dgm:spPr/>
      <dgm:t>
        <a:bodyPr/>
        <a:lstStyle/>
        <a:p>
          <a:r>
            <a:rPr lang="en-US" sz="1600" dirty="0"/>
            <a:t>Housing Units - 199k</a:t>
          </a:r>
        </a:p>
      </dgm:t>
    </dgm:pt>
    <dgm:pt modelId="{718BD1C5-CDED-C741-BA32-A8CAFA09DA08}" type="parTrans" cxnId="{985BA31F-8475-8646-842A-6D0EF0B736D1}">
      <dgm:prSet/>
      <dgm:spPr/>
      <dgm:t>
        <a:bodyPr/>
        <a:lstStyle/>
        <a:p>
          <a:endParaRPr lang="en-US"/>
        </a:p>
      </dgm:t>
    </dgm:pt>
    <dgm:pt modelId="{DFA3F134-6D13-A644-9812-D769291521AE}" type="sibTrans" cxnId="{985BA31F-8475-8646-842A-6D0EF0B736D1}">
      <dgm:prSet/>
      <dgm:spPr/>
      <dgm:t>
        <a:bodyPr/>
        <a:lstStyle/>
        <a:p>
          <a:endParaRPr lang="en-US"/>
        </a:p>
      </dgm:t>
    </dgm:pt>
    <dgm:pt modelId="{D0994736-B83F-6D43-917C-92A4FC075EC4}">
      <dgm:prSet phldrT="[Text]" custT="1"/>
      <dgm:spPr/>
      <dgm:t>
        <a:bodyPr/>
        <a:lstStyle/>
        <a:p>
          <a:r>
            <a:rPr lang="en-US" sz="1400" dirty="0"/>
            <a:t>Owner Occupied (60%) - 119k</a:t>
          </a:r>
        </a:p>
      </dgm:t>
    </dgm:pt>
    <dgm:pt modelId="{8E37C017-D639-E645-B731-6E6CA33EC8D4}" type="parTrans" cxnId="{E12ECF0A-24DA-264D-BB3C-4999881F6577}">
      <dgm:prSet/>
      <dgm:spPr/>
      <dgm:t>
        <a:bodyPr/>
        <a:lstStyle/>
        <a:p>
          <a:endParaRPr lang="en-US"/>
        </a:p>
      </dgm:t>
    </dgm:pt>
    <dgm:pt modelId="{C09035E7-F880-3043-A396-6B5ED48195D5}" type="sibTrans" cxnId="{E12ECF0A-24DA-264D-BB3C-4999881F6577}">
      <dgm:prSet/>
      <dgm:spPr/>
      <dgm:t>
        <a:bodyPr/>
        <a:lstStyle/>
        <a:p>
          <a:endParaRPr lang="en-US"/>
        </a:p>
      </dgm:t>
    </dgm:pt>
    <dgm:pt modelId="{C46A0388-5271-2B4B-AA95-EE42FB5C9649}" type="pres">
      <dgm:prSet presAssocID="{E27C7E29-48D9-AB40-BBFD-2A401CE8BD73}" presName="Name0" presStyleCnt="0">
        <dgm:presLayoutVars>
          <dgm:dir/>
          <dgm:animLvl val="lvl"/>
          <dgm:resizeHandles val="exact"/>
        </dgm:presLayoutVars>
      </dgm:prSet>
      <dgm:spPr/>
    </dgm:pt>
    <dgm:pt modelId="{90897E0F-8427-B94E-878D-C54412F843A6}" type="pres">
      <dgm:prSet presAssocID="{0FC5DB4C-DB32-B449-B645-1EEDCE2B11A6}" presName="Name8" presStyleCnt="0"/>
      <dgm:spPr/>
    </dgm:pt>
    <dgm:pt modelId="{B1F86C31-B4B7-B14C-9981-D0A0FBB62335}" type="pres">
      <dgm:prSet presAssocID="{0FC5DB4C-DB32-B449-B645-1EEDCE2B11A6}" presName="level" presStyleLbl="node1" presStyleIdx="0" presStyleCnt="5" custLinFactNeighborY="3874">
        <dgm:presLayoutVars>
          <dgm:chMax val="1"/>
          <dgm:bulletEnabled val="1"/>
        </dgm:presLayoutVars>
      </dgm:prSet>
      <dgm:spPr/>
    </dgm:pt>
    <dgm:pt modelId="{AE19A30B-FC5C-D645-9B04-69873422A64E}" type="pres">
      <dgm:prSet presAssocID="{0FC5DB4C-DB32-B449-B645-1EEDCE2B11A6}" presName="levelTx" presStyleLbl="revTx" presStyleIdx="0" presStyleCnt="0">
        <dgm:presLayoutVars>
          <dgm:chMax val="1"/>
          <dgm:bulletEnabled val="1"/>
        </dgm:presLayoutVars>
      </dgm:prSet>
      <dgm:spPr/>
    </dgm:pt>
    <dgm:pt modelId="{DCE4291D-0858-2245-9429-A4185E311E0C}" type="pres">
      <dgm:prSet presAssocID="{8E2F0F9A-0305-DC45-82C7-1C51BA91C9D4}" presName="Name8" presStyleCnt="0"/>
      <dgm:spPr/>
    </dgm:pt>
    <dgm:pt modelId="{591CBEA4-8293-A649-BCBC-25DD9F869AC7}" type="pres">
      <dgm:prSet presAssocID="{8E2F0F9A-0305-DC45-82C7-1C51BA91C9D4}" presName="level" presStyleLbl="node1" presStyleIdx="1" presStyleCnt="5">
        <dgm:presLayoutVars>
          <dgm:chMax val="1"/>
          <dgm:bulletEnabled val="1"/>
        </dgm:presLayoutVars>
      </dgm:prSet>
      <dgm:spPr/>
    </dgm:pt>
    <dgm:pt modelId="{75FAC99D-F231-F549-83A9-F82612FC4541}" type="pres">
      <dgm:prSet presAssocID="{8E2F0F9A-0305-DC45-82C7-1C51BA91C9D4}" presName="levelTx" presStyleLbl="revTx" presStyleIdx="0" presStyleCnt="0">
        <dgm:presLayoutVars>
          <dgm:chMax val="1"/>
          <dgm:bulletEnabled val="1"/>
        </dgm:presLayoutVars>
      </dgm:prSet>
      <dgm:spPr/>
    </dgm:pt>
    <dgm:pt modelId="{14BE1BE7-52B6-FD41-80EF-AA2325920D08}" type="pres">
      <dgm:prSet presAssocID="{551CE003-AEFE-164D-A1B5-A5178A5D4B45}" presName="Name8" presStyleCnt="0"/>
      <dgm:spPr/>
    </dgm:pt>
    <dgm:pt modelId="{35085F85-FB68-3640-AB21-709CB33D0E38}" type="pres">
      <dgm:prSet presAssocID="{551CE003-AEFE-164D-A1B5-A5178A5D4B45}" presName="level" presStyleLbl="node1" presStyleIdx="2" presStyleCnt="5">
        <dgm:presLayoutVars>
          <dgm:chMax val="1"/>
          <dgm:bulletEnabled val="1"/>
        </dgm:presLayoutVars>
      </dgm:prSet>
      <dgm:spPr/>
    </dgm:pt>
    <dgm:pt modelId="{51F98C71-8A35-764C-9875-A78D53F728EA}" type="pres">
      <dgm:prSet presAssocID="{551CE003-AEFE-164D-A1B5-A5178A5D4B45}" presName="levelTx" presStyleLbl="revTx" presStyleIdx="0" presStyleCnt="0">
        <dgm:presLayoutVars>
          <dgm:chMax val="1"/>
          <dgm:bulletEnabled val="1"/>
        </dgm:presLayoutVars>
      </dgm:prSet>
      <dgm:spPr/>
    </dgm:pt>
    <dgm:pt modelId="{0FD73A25-9FFD-DC4D-AB89-7AF486B6E663}" type="pres">
      <dgm:prSet presAssocID="{D0994736-B83F-6D43-917C-92A4FC075EC4}" presName="Name8" presStyleCnt="0"/>
      <dgm:spPr/>
    </dgm:pt>
    <dgm:pt modelId="{25735461-1D42-AA47-8B06-3893CDD7C2ED}" type="pres">
      <dgm:prSet presAssocID="{D0994736-B83F-6D43-917C-92A4FC075EC4}" presName="level" presStyleLbl="node1" presStyleIdx="3" presStyleCnt="5">
        <dgm:presLayoutVars>
          <dgm:chMax val="1"/>
          <dgm:bulletEnabled val="1"/>
        </dgm:presLayoutVars>
      </dgm:prSet>
      <dgm:spPr/>
    </dgm:pt>
    <dgm:pt modelId="{8013BDF8-B0EB-6043-A192-C451FA1BD1EA}" type="pres">
      <dgm:prSet presAssocID="{D0994736-B83F-6D43-917C-92A4FC075EC4}" presName="levelTx" presStyleLbl="revTx" presStyleIdx="0" presStyleCnt="0">
        <dgm:presLayoutVars>
          <dgm:chMax val="1"/>
          <dgm:bulletEnabled val="1"/>
        </dgm:presLayoutVars>
      </dgm:prSet>
      <dgm:spPr/>
    </dgm:pt>
    <dgm:pt modelId="{7DF5C6A7-6F3E-0A40-9EE2-A7D0341350BB}" type="pres">
      <dgm:prSet presAssocID="{85F37796-770E-354E-82B2-AA838C5EF23C}" presName="Name8" presStyleCnt="0"/>
      <dgm:spPr/>
    </dgm:pt>
    <dgm:pt modelId="{C7E5E369-0335-244B-B7D2-44522E4AB0E3}" type="pres">
      <dgm:prSet presAssocID="{85F37796-770E-354E-82B2-AA838C5EF23C}" presName="level" presStyleLbl="node1" presStyleIdx="4" presStyleCnt="5">
        <dgm:presLayoutVars>
          <dgm:chMax val="1"/>
          <dgm:bulletEnabled val="1"/>
        </dgm:presLayoutVars>
      </dgm:prSet>
      <dgm:spPr/>
    </dgm:pt>
    <dgm:pt modelId="{3CC9FAB8-0C43-0548-8678-2824AF826F73}" type="pres">
      <dgm:prSet presAssocID="{85F37796-770E-354E-82B2-AA838C5EF23C}" presName="levelTx" presStyleLbl="revTx" presStyleIdx="0" presStyleCnt="0">
        <dgm:presLayoutVars>
          <dgm:chMax val="1"/>
          <dgm:bulletEnabled val="1"/>
        </dgm:presLayoutVars>
      </dgm:prSet>
      <dgm:spPr/>
    </dgm:pt>
  </dgm:ptLst>
  <dgm:cxnLst>
    <dgm:cxn modelId="{DE0EF903-CF5E-AD4B-B6D8-004A663452D2}" type="presOf" srcId="{8E2F0F9A-0305-DC45-82C7-1C51BA91C9D4}" destId="{75FAC99D-F231-F549-83A9-F82612FC4541}" srcOrd="1" destOrd="0" presId="urn:microsoft.com/office/officeart/2005/8/layout/pyramid3"/>
    <dgm:cxn modelId="{3F89CF05-5D32-E04F-BD21-F0E069ED37D2}" srcId="{E27C7E29-48D9-AB40-BBFD-2A401CE8BD73}" destId="{8E2F0F9A-0305-DC45-82C7-1C51BA91C9D4}" srcOrd="1" destOrd="0" parTransId="{D1A346E2-D4D4-AA4D-A0ED-492801B23480}" sibTransId="{EE47E1D8-C224-2045-B392-0FD1DE344A60}"/>
    <dgm:cxn modelId="{E12ECF0A-24DA-264D-BB3C-4999881F6577}" srcId="{E27C7E29-48D9-AB40-BBFD-2A401CE8BD73}" destId="{D0994736-B83F-6D43-917C-92A4FC075EC4}" srcOrd="3" destOrd="0" parTransId="{8E37C017-D639-E645-B731-6E6CA33EC8D4}" sibTransId="{C09035E7-F880-3043-A396-6B5ED48195D5}"/>
    <dgm:cxn modelId="{985BA31F-8475-8646-842A-6D0EF0B736D1}" srcId="{E27C7E29-48D9-AB40-BBFD-2A401CE8BD73}" destId="{551CE003-AEFE-164D-A1B5-A5178A5D4B45}" srcOrd="2" destOrd="0" parTransId="{718BD1C5-CDED-C741-BA32-A8CAFA09DA08}" sibTransId="{DFA3F134-6D13-A644-9812-D769291521AE}"/>
    <dgm:cxn modelId="{AF1F4923-593C-AC4A-8072-590CAD6C323B}" type="presOf" srcId="{D0994736-B83F-6D43-917C-92A4FC075EC4}" destId="{25735461-1D42-AA47-8B06-3893CDD7C2ED}" srcOrd="0" destOrd="0" presId="urn:microsoft.com/office/officeart/2005/8/layout/pyramid3"/>
    <dgm:cxn modelId="{B2B5DD2E-08D5-4343-B134-80394D0D658F}" type="presOf" srcId="{551CE003-AEFE-164D-A1B5-A5178A5D4B45}" destId="{35085F85-FB68-3640-AB21-709CB33D0E38}" srcOrd="0" destOrd="0" presId="urn:microsoft.com/office/officeart/2005/8/layout/pyramid3"/>
    <dgm:cxn modelId="{A4CACA3D-EE32-B141-959B-EEC38532C5F1}" type="presOf" srcId="{551CE003-AEFE-164D-A1B5-A5178A5D4B45}" destId="{51F98C71-8A35-764C-9875-A78D53F728EA}" srcOrd="1" destOrd="0" presId="urn:microsoft.com/office/officeart/2005/8/layout/pyramid3"/>
    <dgm:cxn modelId="{D11B3A62-3B5C-FE47-91CE-5AABC894AFC0}" type="presOf" srcId="{0FC5DB4C-DB32-B449-B645-1EEDCE2B11A6}" destId="{B1F86C31-B4B7-B14C-9981-D0A0FBB62335}" srcOrd="0" destOrd="0" presId="urn:microsoft.com/office/officeart/2005/8/layout/pyramid3"/>
    <dgm:cxn modelId="{DF764B7E-A7E5-014C-B644-4C5641467CAC}" srcId="{E27C7E29-48D9-AB40-BBFD-2A401CE8BD73}" destId="{85F37796-770E-354E-82B2-AA838C5EF23C}" srcOrd="4" destOrd="0" parTransId="{E890BAD4-EA84-AA4F-92CA-947D90414D1E}" sibTransId="{B024A4C1-248F-184A-A0FC-B6CC741E93DC}"/>
    <dgm:cxn modelId="{C8DCF98F-7074-1D49-8B38-6283D3E48C6A}" type="presOf" srcId="{8E2F0F9A-0305-DC45-82C7-1C51BA91C9D4}" destId="{591CBEA4-8293-A649-BCBC-25DD9F869AC7}" srcOrd="0" destOrd="0" presId="urn:microsoft.com/office/officeart/2005/8/layout/pyramid3"/>
    <dgm:cxn modelId="{FAC50DA6-3CD7-8645-939D-362AC42FA688}" type="presOf" srcId="{E27C7E29-48D9-AB40-BBFD-2A401CE8BD73}" destId="{C46A0388-5271-2B4B-AA95-EE42FB5C9649}" srcOrd="0" destOrd="0" presId="urn:microsoft.com/office/officeart/2005/8/layout/pyramid3"/>
    <dgm:cxn modelId="{B58465A7-94B7-9147-9E96-21813F6D0ACE}" type="presOf" srcId="{85F37796-770E-354E-82B2-AA838C5EF23C}" destId="{3CC9FAB8-0C43-0548-8678-2824AF826F73}" srcOrd="1" destOrd="0" presId="urn:microsoft.com/office/officeart/2005/8/layout/pyramid3"/>
    <dgm:cxn modelId="{9B7D93D9-5A7B-2142-9552-C4B60AE810BB}" type="presOf" srcId="{D0994736-B83F-6D43-917C-92A4FC075EC4}" destId="{8013BDF8-B0EB-6043-A192-C451FA1BD1EA}" srcOrd="1" destOrd="0" presId="urn:microsoft.com/office/officeart/2005/8/layout/pyramid3"/>
    <dgm:cxn modelId="{83141BDD-D333-394A-9B8B-91AB9DB301F6}" type="presOf" srcId="{0FC5DB4C-DB32-B449-B645-1EEDCE2B11A6}" destId="{AE19A30B-FC5C-D645-9B04-69873422A64E}" srcOrd="1" destOrd="0" presId="urn:microsoft.com/office/officeart/2005/8/layout/pyramid3"/>
    <dgm:cxn modelId="{358FFFE1-B994-6047-BD0C-4577C604F01C}" type="presOf" srcId="{85F37796-770E-354E-82B2-AA838C5EF23C}" destId="{C7E5E369-0335-244B-B7D2-44522E4AB0E3}" srcOrd="0" destOrd="0" presId="urn:microsoft.com/office/officeart/2005/8/layout/pyramid3"/>
    <dgm:cxn modelId="{E22636FA-75BA-F546-B59C-E97865908508}" srcId="{E27C7E29-48D9-AB40-BBFD-2A401CE8BD73}" destId="{0FC5DB4C-DB32-B449-B645-1EEDCE2B11A6}" srcOrd="0" destOrd="0" parTransId="{902B4AB3-EFAD-AD4E-8A01-F66A70E40003}" sibTransId="{5AD9FF77-1451-DF4C-A1E8-D07B53FD203B}"/>
    <dgm:cxn modelId="{D349523F-20A0-2F4A-9E42-84254ACB1722}" type="presParOf" srcId="{C46A0388-5271-2B4B-AA95-EE42FB5C9649}" destId="{90897E0F-8427-B94E-878D-C54412F843A6}" srcOrd="0" destOrd="0" presId="urn:microsoft.com/office/officeart/2005/8/layout/pyramid3"/>
    <dgm:cxn modelId="{1D4C62A9-C441-F747-AA98-C865C239D40D}" type="presParOf" srcId="{90897E0F-8427-B94E-878D-C54412F843A6}" destId="{B1F86C31-B4B7-B14C-9981-D0A0FBB62335}" srcOrd="0" destOrd="0" presId="urn:microsoft.com/office/officeart/2005/8/layout/pyramid3"/>
    <dgm:cxn modelId="{4D0C6BB5-6893-364F-9A12-0BD5D0EDF63B}" type="presParOf" srcId="{90897E0F-8427-B94E-878D-C54412F843A6}" destId="{AE19A30B-FC5C-D645-9B04-69873422A64E}" srcOrd="1" destOrd="0" presId="urn:microsoft.com/office/officeart/2005/8/layout/pyramid3"/>
    <dgm:cxn modelId="{D9D84C6F-6BA6-8447-9C54-CBF1F41FBB43}" type="presParOf" srcId="{C46A0388-5271-2B4B-AA95-EE42FB5C9649}" destId="{DCE4291D-0858-2245-9429-A4185E311E0C}" srcOrd="1" destOrd="0" presId="urn:microsoft.com/office/officeart/2005/8/layout/pyramid3"/>
    <dgm:cxn modelId="{476CB8A9-BD3D-464C-9177-89C0B8B3C50C}" type="presParOf" srcId="{DCE4291D-0858-2245-9429-A4185E311E0C}" destId="{591CBEA4-8293-A649-BCBC-25DD9F869AC7}" srcOrd="0" destOrd="0" presId="urn:microsoft.com/office/officeart/2005/8/layout/pyramid3"/>
    <dgm:cxn modelId="{A48D6503-A83B-284F-AD1C-801929F12986}" type="presParOf" srcId="{DCE4291D-0858-2245-9429-A4185E311E0C}" destId="{75FAC99D-F231-F549-83A9-F82612FC4541}" srcOrd="1" destOrd="0" presId="urn:microsoft.com/office/officeart/2005/8/layout/pyramid3"/>
    <dgm:cxn modelId="{B4294018-E2C3-AF46-847F-E0D3B9576094}" type="presParOf" srcId="{C46A0388-5271-2B4B-AA95-EE42FB5C9649}" destId="{14BE1BE7-52B6-FD41-80EF-AA2325920D08}" srcOrd="2" destOrd="0" presId="urn:microsoft.com/office/officeart/2005/8/layout/pyramid3"/>
    <dgm:cxn modelId="{E2AE0D3E-2986-3F4B-B5AC-FD9D06694B7C}" type="presParOf" srcId="{14BE1BE7-52B6-FD41-80EF-AA2325920D08}" destId="{35085F85-FB68-3640-AB21-709CB33D0E38}" srcOrd="0" destOrd="0" presId="urn:microsoft.com/office/officeart/2005/8/layout/pyramid3"/>
    <dgm:cxn modelId="{008060E2-B01D-CC46-8484-2DED55804CB3}" type="presParOf" srcId="{14BE1BE7-52B6-FD41-80EF-AA2325920D08}" destId="{51F98C71-8A35-764C-9875-A78D53F728EA}" srcOrd="1" destOrd="0" presId="urn:microsoft.com/office/officeart/2005/8/layout/pyramid3"/>
    <dgm:cxn modelId="{69112EF5-A615-1747-AEF0-4634920E7542}" type="presParOf" srcId="{C46A0388-5271-2B4B-AA95-EE42FB5C9649}" destId="{0FD73A25-9FFD-DC4D-AB89-7AF486B6E663}" srcOrd="3" destOrd="0" presId="urn:microsoft.com/office/officeart/2005/8/layout/pyramid3"/>
    <dgm:cxn modelId="{4920ED31-8871-FF48-A5AF-B8CF06826B0A}" type="presParOf" srcId="{0FD73A25-9FFD-DC4D-AB89-7AF486B6E663}" destId="{25735461-1D42-AA47-8B06-3893CDD7C2ED}" srcOrd="0" destOrd="0" presId="urn:microsoft.com/office/officeart/2005/8/layout/pyramid3"/>
    <dgm:cxn modelId="{4F2482DA-25B3-4842-B9B8-D704CB163155}" type="presParOf" srcId="{0FD73A25-9FFD-DC4D-AB89-7AF486B6E663}" destId="{8013BDF8-B0EB-6043-A192-C451FA1BD1EA}" srcOrd="1" destOrd="0" presId="urn:microsoft.com/office/officeart/2005/8/layout/pyramid3"/>
    <dgm:cxn modelId="{3BEE6148-4E7A-894D-B0B0-49C25FBC0E32}" type="presParOf" srcId="{C46A0388-5271-2B4B-AA95-EE42FB5C9649}" destId="{7DF5C6A7-6F3E-0A40-9EE2-A7D0341350BB}" srcOrd="4" destOrd="0" presId="urn:microsoft.com/office/officeart/2005/8/layout/pyramid3"/>
    <dgm:cxn modelId="{03F86293-565B-F54B-8F0B-ED47FB7C3CAA}" type="presParOf" srcId="{7DF5C6A7-6F3E-0A40-9EE2-A7D0341350BB}" destId="{C7E5E369-0335-244B-B7D2-44522E4AB0E3}" srcOrd="0" destOrd="0" presId="urn:microsoft.com/office/officeart/2005/8/layout/pyramid3"/>
    <dgm:cxn modelId="{8A263296-60F3-ED4C-9CA2-31FFFBFDCC1A}" type="presParOf" srcId="{7DF5C6A7-6F3E-0A40-9EE2-A7D0341350BB}" destId="{3CC9FAB8-0C43-0548-8678-2824AF826F73}"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7C7E29-48D9-AB40-BBFD-2A401CE8BD73}" type="doc">
      <dgm:prSet loTypeId="urn:microsoft.com/office/officeart/2005/8/layout/pyramid3" loCatId="" qsTypeId="urn:microsoft.com/office/officeart/2005/8/quickstyle/simple1" qsCatId="simple" csTypeId="urn:microsoft.com/office/officeart/2005/8/colors/accent1_2" csCatId="accent1" phldr="1"/>
      <dgm:spPr/>
    </dgm:pt>
    <dgm:pt modelId="{0FC5DB4C-DB32-B449-B645-1EEDCE2B11A6}">
      <dgm:prSet phldrT="[Text]" custT="1"/>
      <dgm:spPr/>
      <dgm:t>
        <a:bodyPr/>
        <a:lstStyle/>
        <a:p>
          <a:r>
            <a:rPr lang="en-US" sz="2000" dirty="0"/>
            <a:t>Housing Units - 199k @  $325k avg = $65 B</a:t>
          </a:r>
          <a:endParaRPr lang="en-US" sz="1800" dirty="0"/>
        </a:p>
      </dgm:t>
    </dgm:pt>
    <dgm:pt modelId="{902B4AB3-EFAD-AD4E-8A01-F66A70E40003}" type="parTrans" cxnId="{E22636FA-75BA-F546-B59C-E97865908508}">
      <dgm:prSet/>
      <dgm:spPr/>
      <dgm:t>
        <a:bodyPr/>
        <a:lstStyle/>
        <a:p>
          <a:endParaRPr lang="en-US"/>
        </a:p>
      </dgm:t>
    </dgm:pt>
    <dgm:pt modelId="{5AD9FF77-1451-DF4C-A1E8-D07B53FD203B}" type="sibTrans" cxnId="{E22636FA-75BA-F546-B59C-E97865908508}">
      <dgm:prSet/>
      <dgm:spPr/>
      <dgm:t>
        <a:bodyPr/>
        <a:lstStyle/>
        <a:p>
          <a:endParaRPr lang="en-US"/>
        </a:p>
      </dgm:t>
    </dgm:pt>
    <dgm:pt modelId="{85F37796-770E-354E-82B2-AA838C5EF23C}">
      <dgm:prSet phldrT="[Text]" custT="1"/>
      <dgm:spPr/>
      <dgm:t>
        <a:bodyPr/>
        <a:lstStyle/>
        <a:p>
          <a:r>
            <a:rPr lang="en-US" sz="1600" dirty="0"/>
            <a:t>Annual Sales /Turnover 2,800 = $1 B</a:t>
          </a:r>
        </a:p>
      </dgm:t>
    </dgm:pt>
    <dgm:pt modelId="{E890BAD4-EA84-AA4F-92CA-947D90414D1E}" type="parTrans" cxnId="{DF764B7E-A7E5-014C-B644-4C5641467CAC}">
      <dgm:prSet/>
      <dgm:spPr/>
      <dgm:t>
        <a:bodyPr/>
        <a:lstStyle/>
        <a:p>
          <a:endParaRPr lang="en-US"/>
        </a:p>
      </dgm:t>
    </dgm:pt>
    <dgm:pt modelId="{B024A4C1-248F-184A-A0FC-B6CC741E93DC}" type="sibTrans" cxnId="{DF764B7E-A7E5-014C-B644-4C5641467CAC}">
      <dgm:prSet/>
      <dgm:spPr/>
      <dgm:t>
        <a:bodyPr/>
        <a:lstStyle/>
        <a:p>
          <a:endParaRPr lang="en-US"/>
        </a:p>
      </dgm:t>
    </dgm:pt>
    <dgm:pt modelId="{D0994736-B83F-6D43-917C-92A4FC075EC4}">
      <dgm:prSet phldrT="[Text]" custT="1"/>
      <dgm:spPr/>
      <dgm:t>
        <a:bodyPr/>
        <a:lstStyle/>
        <a:p>
          <a:r>
            <a:rPr lang="en-US" sz="1800" dirty="0"/>
            <a:t>Owner Occupied 119k = $40 B</a:t>
          </a:r>
        </a:p>
      </dgm:t>
    </dgm:pt>
    <dgm:pt modelId="{8E37C017-D639-E645-B731-6E6CA33EC8D4}" type="parTrans" cxnId="{E12ECF0A-24DA-264D-BB3C-4999881F6577}">
      <dgm:prSet/>
      <dgm:spPr/>
      <dgm:t>
        <a:bodyPr/>
        <a:lstStyle/>
        <a:p>
          <a:endParaRPr lang="en-US"/>
        </a:p>
      </dgm:t>
    </dgm:pt>
    <dgm:pt modelId="{C09035E7-F880-3043-A396-6B5ED48195D5}" type="sibTrans" cxnId="{E12ECF0A-24DA-264D-BB3C-4999881F6577}">
      <dgm:prSet/>
      <dgm:spPr/>
      <dgm:t>
        <a:bodyPr/>
        <a:lstStyle/>
        <a:p>
          <a:endParaRPr lang="en-US"/>
        </a:p>
      </dgm:t>
    </dgm:pt>
    <dgm:pt modelId="{C46A0388-5271-2B4B-AA95-EE42FB5C9649}" type="pres">
      <dgm:prSet presAssocID="{E27C7E29-48D9-AB40-BBFD-2A401CE8BD73}" presName="Name0" presStyleCnt="0">
        <dgm:presLayoutVars>
          <dgm:dir/>
          <dgm:animLvl val="lvl"/>
          <dgm:resizeHandles val="exact"/>
        </dgm:presLayoutVars>
      </dgm:prSet>
      <dgm:spPr/>
    </dgm:pt>
    <dgm:pt modelId="{90897E0F-8427-B94E-878D-C54412F843A6}" type="pres">
      <dgm:prSet presAssocID="{0FC5DB4C-DB32-B449-B645-1EEDCE2B11A6}" presName="Name8" presStyleCnt="0"/>
      <dgm:spPr/>
    </dgm:pt>
    <dgm:pt modelId="{B1F86C31-B4B7-B14C-9981-D0A0FBB62335}" type="pres">
      <dgm:prSet presAssocID="{0FC5DB4C-DB32-B449-B645-1EEDCE2B11A6}" presName="level" presStyleLbl="node1" presStyleIdx="0" presStyleCnt="3" custLinFactNeighborX="206" custLinFactNeighborY="-1884">
        <dgm:presLayoutVars>
          <dgm:chMax val="1"/>
          <dgm:bulletEnabled val="1"/>
        </dgm:presLayoutVars>
      </dgm:prSet>
      <dgm:spPr/>
    </dgm:pt>
    <dgm:pt modelId="{AE19A30B-FC5C-D645-9B04-69873422A64E}" type="pres">
      <dgm:prSet presAssocID="{0FC5DB4C-DB32-B449-B645-1EEDCE2B11A6}" presName="levelTx" presStyleLbl="revTx" presStyleIdx="0" presStyleCnt="0">
        <dgm:presLayoutVars>
          <dgm:chMax val="1"/>
          <dgm:bulletEnabled val="1"/>
        </dgm:presLayoutVars>
      </dgm:prSet>
      <dgm:spPr/>
    </dgm:pt>
    <dgm:pt modelId="{0FD73A25-9FFD-DC4D-AB89-7AF486B6E663}" type="pres">
      <dgm:prSet presAssocID="{D0994736-B83F-6D43-917C-92A4FC075EC4}" presName="Name8" presStyleCnt="0"/>
      <dgm:spPr/>
    </dgm:pt>
    <dgm:pt modelId="{25735461-1D42-AA47-8B06-3893CDD7C2ED}" type="pres">
      <dgm:prSet presAssocID="{D0994736-B83F-6D43-917C-92A4FC075EC4}" presName="level" presStyleLbl="node1" presStyleIdx="1" presStyleCnt="3">
        <dgm:presLayoutVars>
          <dgm:chMax val="1"/>
          <dgm:bulletEnabled val="1"/>
        </dgm:presLayoutVars>
      </dgm:prSet>
      <dgm:spPr/>
    </dgm:pt>
    <dgm:pt modelId="{8013BDF8-B0EB-6043-A192-C451FA1BD1EA}" type="pres">
      <dgm:prSet presAssocID="{D0994736-B83F-6D43-917C-92A4FC075EC4}" presName="levelTx" presStyleLbl="revTx" presStyleIdx="0" presStyleCnt="0">
        <dgm:presLayoutVars>
          <dgm:chMax val="1"/>
          <dgm:bulletEnabled val="1"/>
        </dgm:presLayoutVars>
      </dgm:prSet>
      <dgm:spPr/>
    </dgm:pt>
    <dgm:pt modelId="{7DF5C6A7-6F3E-0A40-9EE2-A7D0341350BB}" type="pres">
      <dgm:prSet presAssocID="{85F37796-770E-354E-82B2-AA838C5EF23C}" presName="Name8" presStyleCnt="0"/>
      <dgm:spPr/>
    </dgm:pt>
    <dgm:pt modelId="{C7E5E369-0335-244B-B7D2-44522E4AB0E3}" type="pres">
      <dgm:prSet presAssocID="{85F37796-770E-354E-82B2-AA838C5EF23C}" presName="level" presStyleLbl="node1" presStyleIdx="2" presStyleCnt="3">
        <dgm:presLayoutVars>
          <dgm:chMax val="1"/>
          <dgm:bulletEnabled val="1"/>
        </dgm:presLayoutVars>
      </dgm:prSet>
      <dgm:spPr/>
    </dgm:pt>
    <dgm:pt modelId="{3CC9FAB8-0C43-0548-8678-2824AF826F73}" type="pres">
      <dgm:prSet presAssocID="{85F37796-770E-354E-82B2-AA838C5EF23C}" presName="levelTx" presStyleLbl="revTx" presStyleIdx="0" presStyleCnt="0">
        <dgm:presLayoutVars>
          <dgm:chMax val="1"/>
          <dgm:bulletEnabled val="1"/>
        </dgm:presLayoutVars>
      </dgm:prSet>
      <dgm:spPr/>
    </dgm:pt>
  </dgm:ptLst>
  <dgm:cxnLst>
    <dgm:cxn modelId="{E12ECF0A-24DA-264D-BB3C-4999881F6577}" srcId="{E27C7E29-48D9-AB40-BBFD-2A401CE8BD73}" destId="{D0994736-B83F-6D43-917C-92A4FC075EC4}" srcOrd="1" destOrd="0" parTransId="{8E37C017-D639-E645-B731-6E6CA33EC8D4}" sibTransId="{C09035E7-F880-3043-A396-6B5ED48195D5}"/>
    <dgm:cxn modelId="{AF1F4923-593C-AC4A-8072-590CAD6C323B}" type="presOf" srcId="{D0994736-B83F-6D43-917C-92A4FC075EC4}" destId="{25735461-1D42-AA47-8B06-3893CDD7C2ED}" srcOrd="0" destOrd="0" presId="urn:microsoft.com/office/officeart/2005/8/layout/pyramid3"/>
    <dgm:cxn modelId="{D11B3A62-3B5C-FE47-91CE-5AABC894AFC0}" type="presOf" srcId="{0FC5DB4C-DB32-B449-B645-1EEDCE2B11A6}" destId="{B1F86C31-B4B7-B14C-9981-D0A0FBB62335}" srcOrd="0" destOrd="0" presId="urn:microsoft.com/office/officeart/2005/8/layout/pyramid3"/>
    <dgm:cxn modelId="{DF764B7E-A7E5-014C-B644-4C5641467CAC}" srcId="{E27C7E29-48D9-AB40-BBFD-2A401CE8BD73}" destId="{85F37796-770E-354E-82B2-AA838C5EF23C}" srcOrd="2" destOrd="0" parTransId="{E890BAD4-EA84-AA4F-92CA-947D90414D1E}" sibTransId="{B024A4C1-248F-184A-A0FC-B6CC741E93DC}"/>
    <dgm:cxn modelId="{FAC50DA6-3CD7-8645-939D-362AC42FA688}" type="presOf" srcId="{E27C7E29-48D9-AB40-BBFD-2A401CE8BD73}" destId="{C46A0388-5271-2B4B-AA95-EE42FB5C9649}" srcOrd="0" destOrd="0" presId="urn:microsoft.com/office/officeart/2005/8/layout/pyramid3"/>
    <dgm:cxn modelId="{B58465A7-94B7-9147-9E96-21813F6D0ACE}" type="presOf" srcId="{85F37796-770E-354E-82B2-AA838C5EF23C}" destId="{3CC9FAB8-0C43-0548-8678-2824AF826F73}" srcOrd="1" destOrd="0" presId="urn:microsoft.com/office/officeart/2005/8/layout/pyramid3"/>
    <dgm:cxn modelId="{9B7D93D9-5A7B-2142-9552-C4B60AE810BB}" type="presOf" srcId="{D0994736-B83F-6D43-917C-92A4FC075EC4}" destId="{8013BDF8-B0EB-6043-A192-C451FA1BD1EA}" srcOrd="1" destOrd="0" presId="urn:microsoft.com/office/officeart/2005/8/layout/pyramid3"/>
    <dgm:cxn modelId="{83141BDD-D333-394A-9B8B-91AB9DB301F6}" type="presOf" srcId="{0FC5DB4C-DB32-B449-B645-1EEDCE2B11A6}" destId="{AE19A30B-FC5C-D645-9B04-69873422A64E}" srcOrd="1" destOrd="0" presId="urn:microsoft.com/office/officeart/2005/8/layout/pyramid3"/>
    <dgm:cxn modelId="{358FFFE1-B994-6047-BD0C-4577C604F01C}" type="presOf" srcId="{85F37796-770E-354E-82B2-AA838C5EF23C}" destId="{C7E5E369-0335-244B-B7D2-44522E4AB0E3}" srcOrd="0" destOrd="0" presId="urn:microsoft.com/office/officeart/2005/8/layout/pyramid3"/>
    <dgm:cxn modelId="{E22636FA-75BA-F546-B59C-E97865908508}" srcId="{E27C7E29-48D9-AB40-BBFD-2A401CE8BD73}" destId="{0FC5DB4C-DB32-B449-B645-1EEDCE2B11A6}" srcOrd="0" destOrd="0" parTransId="{902B4AB3-EFAD-AD4E-8A01-F66A70E40003}" sibTransId="{5AD9FF77-1451-DF4C-A1E8-D07B53FD203B}"/>
    <dgm:cxn modelId="{D349523F-20A0-2F4A-9E42-84254ACB1722}" type="presParOf" srcId="{C46A0388-5271-2B4B-AA95-EE42FB5C9649}" destId="{90897E0F-8427-B94E-878D-C54412F843A6}" srcOrd="0" destOrd="0" presId="urn:microsoft.com/office/officeart/2005/8/layout/pyramid3"/>
    <dgm:cxn modelId="{1D4C62A9-C441-F747-AA98-C865C239D40D}" type="presParOf" srcId="{90897E0F-8427-B94E-878D-C54412F843A6}" destId="{B1F86C31-B4B7-B14C-9981-D0A0FBB62335}" srcOrd="0" destOrd="0" presId="urn:microsoft.com/office/officeart/2005/8/layout/pyramid3"/>
    <dgm:cxn modelId="{4D0C6BB5-6893-364F-9A12-0BD5D0EDF63B}" type="presParOf" srcId="{90897E0F-8427-B94E-878D-C54412F843A6}" destId="{AE19A30B-FC5C-D645-9B04-69873422A64E}" srcOrd="1" destOrd="0" presId="urn:microsoft.com/office/officeart/2005/8/layout/pyramid3"/>
    <dgm:cxn modelId="{69112EF5-A615-1747-AEF0-4634920E7542}" type="presParOf" srcId="{C46A0388-5271-2B4B-AA95-EE42FB5C9649}" destId="{0FD73A25-9FFD-DC4D-AB89-7AF486B6E663}" srcOrd="1" destOrd="0" presId="urn:microsoft.com/office/officeart/2005/8/layout/pyramid3"/>
    <dgm:cxn modelId="{4920ED31-8871-FF48-A5AF-B8CF06826B0A}" type="presParOf" srcId="{0FD73A25-9FFD-DC4D-AB89-7AF486B6E663}" destId="{25735461-1D42-AA47-8B06-3893CDD7C2ED}" srcOrd="0" destOrd="0" presId="urn:microsoft.com/office/officeart/2005/8/layout/pyramid3"/>
    <dgm:cxn modelId="{4F2482DA-25B3-4842-B9B8-D704CB163155}" type="presParOf" srcId="{0FD73A25-9FFD-DC4D-AB89-7AF486B6E663}" destId="{8013BDF8-B0EB-6043-A192-C451FA1BD1EA}" srcOrd="1" destOrd="0" presId="urn:microsoft.com/office/officeart/2005/8/layout/pyramid3"/>
    <dgm:cxn modelId="{3BEE6148-4E7A-894D-B0B0-49C25FBC0E32}" type="presParOf" srcId="{C46A0388-5271-2B4B-AA95-EE42FB5C9649}" destId="{7DF5C6A7-6F3E-0A40-9EE2-A7D0341350BB}" srcOrd="2" destOrd="0" presId="urn:microsoft.com/office/officeart/2005/8/layout/pyramid3"/>
    <dgm:cxn modelId="{03F86293-565B-F54B-8F0B-ED47FB7C3CAA}" type="presParOf" srcId="{7DF5C6A7-6F3E-0A40-9EE2-A7D0341350BB}" destId="{C7E5E369-0335-244B-B7D2-44522E4AB0E3}" srcOrd="0" destOrd="0" presId="urn:microsoft.com/office/officeart/2005/8/layout/pyramid3"/>
    <dgm:cxn modelId="{8A263296-60F3-ED4C-9CA2-31FFFBFDCC1A}" type="presParOf" srcId="{7DF5C6A7-6F3E-0A40-9EE2-A7D0341350BB}" destId="{3CC9FAB8-0C43-0548-8678-2824AF826F73}"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86C31-B4B7-B14C-9981-D0A0FBB62335}">
      <dsp:nvSpPr>
        <dsp:cNvPr id="0" name=""/>
        <dsp:cNvSpPr/>
      </dsp:nvSpPr>
      <dsp:spPr>
        <a:xfrm rot="10800000">
          <a:off x="0" y="25926"/>
          <a:ext cx="6029740"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Population  - 550k</a:t>
          </a:r>
          <a:endParaRPr lang="en-US" sz="2000" kern="1200" dirty="0"/>
        </a:p>
      </dsp:txBody>
      <dsp:txXfrm rot="-10800000">
        <a:off x="1055204" y="25926"/>
        <a:ext cx="3919331" cy="669234"/>
      </dsp:txXfrm>
    </dsp:sp>
    <dsp:sp modelId="{591CBEA4-8293-A649-BCBC-25DD9F869AC7}">
      <dsp:nvSpPr>
        <dsp:cNvPr id="0" name=""/>
        <dsp:cNvSpPr/>
      </dsp:nvSpPr>
      <dsp:spPr>
        <a:xfrm rot="10800000">
          <a:off x="602974" y="669234"/>
          <a:ext cx="4823792"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Households - 200k</a:t>
          </a:r>
        </a:p>
      </dsp:txBody>
      <dsp:txXfrm rot="-10800000">
        <a:off x="1447137" y="669234"/>
        <a:ext cx="3135464" cy="669234"/>
      </dsp:txXfrm>
    </dsp:sp>
    <dsp:sp modelId="{35085F85-FB68-3640-AB21-709CB33D0E38}">
      <dsp:nvSpPr>
        <dsp:cNvPr id="0" name=""/>
        <dsp:cNvSpPr/>
      </dsp:nvSpPr>
      <dsp:spPr>
        <a:xfrm rot="10800000">
          <a:off x="1205948" y="1338469"/>
          <a:ext cx="3617843"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Housing Units - 199k</a:t>
          </a:r>
        </a:p>
      </dsp:txBody>
      <dsp:txXfrm rot="-10800000">
        <a:off x="1839070" y="1338469"/>
        <a:ext cx="2351598" cy="669234"/>
      </dsp:txXfrm>
    </dsp:sp>
    <dsp:sp modelId="{25735461-1D42-AA47-8B06-3893CDD7C2ED}">
      <dsp:nvSpPr>
        <dsp:cNvPr id="0" name=""/>
        <dsp:cNvSpPr/>
      </dsp:nvSpPr>
      <dsp:spPr>
        <a:xfrm rot="10800000">
          <a:off x="1808922" y="2007704"/>
          <a:ext cx="2411896"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Owner Occupied (60%) - 119k</a:t>
          </a:r>
        </a:p>
      </dsp:txBody>
      <dsp:txXfrm rot="-10800000">
        <a:off x="2231003" y="2007704"/>
        <a:ext cx="1567732" cy="669234"/>
      </dsp:txXfrm>
    </dsp:sp>
    <dsp:sp modelId="{C7E5E369-0335-244B-B7D2-44522E4AB0E3}">
      <dsp:nvSpPr>
        <dsp:cNvPr id="0" name=""/>
        <dsp:cNvSpPr/>
      </dsp:nvSpPr>
      <dsp:spPr>
        <a:xfrm rot="10800000">
          <a:off x="2411896" y="2676939"/>
          <a:ext cx="1205948"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Annual Sales /Turnover* (2.3%) – 2,800</a:t>
          </a:r>
        </a:p>
      </dsp:txBody>
      <dsp:txXfrm rot="-10800000">
        <a:off x="2411896" y="2676939"/>
        <a:ext cx="1205948" cy="669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86C31-B4B7-B14C-9981-D0A0FBB62335}">
      <dsp:nvSpPr>
        <dsp:cNvPr id="0" name=""/>
        <dsp:cNvSpPr/>
      </dsp:nvSpPr>
      <dsp:spPr>
        <a:xfrm rot="10800000">
          <a:off x="0" y="0"/>
          <a:ext cx="6420678" cy="1128643"/>
        </a:xfrm>
        <a:prstGeom prst="trapezoid">
          <a:avLst>
            <a:gd name="adj" fmla="val 9481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Housing Units - 199k @  $325k avg = $65 B</a:t>
          </a:r>
          <a:endParaRPr lang="en-US" sz="1800" kern="1200" dirty="0"/>
        </a:p>
      </dsp:txBody>
      <dsp:txXfrm rot="-10800000">
        <a:off x="1123618" y="0"/>
        <a:ext cx="4173441" cy="1128643"/>
      </dsp:txXfrm>
    </dsp:sp>
    <dsp:sp modelId="{25735461-1D42-AA47-8B06-3893CDD7C2ED}">
      <dsp:nvSpPr>
        <dsp:cNvPr id="0" name=""/>
        <dsp:cNvSpPr/>
      </dsp:nvSpPr>
      <dsp:spPr>
        <a:xfrm rot="10800000">
          <a:off x="1070113" y="1128643"/>
          <a:ext cx="4280452" cy="1128643"/>
        </a:xfrm>
        <a:prstGeom prst="trapezoid">
          <a:avLst>
            <a:gd name="adj" fmla="val 9481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Owner Occupied 119k = $40 B</a:t>
          </a:r>
        </a:p>
      </dsp:txBody>
      <dsp:txXfrm rot="-10800000">
        <a:off x="1819192" y="1128643"/>
        <a:ext cx="2782294" cy="1128643"/>
      </dsp:txXfrm>
    </dsp:sp>
    <dsp:sp modelId="{C7E5E369-0335-244B-B7D2-44522E4AB0E3}">
      <dsp:nvSpPr>
        <dsp:cNvPr id="0" name=""/>
        <dsp:cNvSpPr/>
      </dsp:nvSpPr>
      <dsp:spPr>
        <a:xfrm rot="10800000">
          <a:off x="2140226" y="2257286"/>
          <a:ext cx="2140226" cy="1128643"/>
        </a:xfrm>
        <a:prstGeom prst="trapezoid">
          <a:avLst>
            <a:gd name="adj" fmla="val 9481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Annual Sales /Turnover 2,800 = $1 B</a:t>
          </a:r>
        </a:p>
      </dsp:txBody>
      <dsp:txXfrm rot="-10800000">
        <a:off x="2140226" y="2257286"/>
        <a:ext cx="2140226" cy="1128643"/>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3756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3587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5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450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69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457200">
              <a:lnSpc>
                <a:spcPct val="100000"/>
              </a:lnSpc>
              <a:buFont typeface="Roboto"/>
              <a:buNone/>
            </a:pPr>
            <a:r>
              <a:rPr lang="en-GB" sz="1100" dirty="0">
                <a:solidFill>
                  <a:schemeClr val="tx1"/>
                </a:solidFill>
                <a:latin typeface="+mn-lt"/>
              </a:rPr>
              <a:t>The team decided to approach the project by creating a real-world simulation. We established a hypothetical company called </a:t>
            </a:r>
            <a:r>
              <a:rPr lang="en-GB" sz="1100" dirty="0" err="1">
                <a:solidFill>
                  <a:schemeClr val="tx1"/>
                </a:solidFill>
                <a:latin typeface="+mn-lt"/>
              </a:rPr>
              <a:t>RealLeads</a:t>
            </a:r>
            <a:r>
              <a:rPr lang="en-GB" sz="1100" dirty="0">
                <a:solidFill>
                  <a:schemeClr val="tx1"/>
                </a:solidFill>
                <a:latin typeface="+mn-lt"/>
              </a:rPr>
              <a:t>, which is a real estate focused fintech company that matches agents with home sellers. </a:t>
            </a:r>
          </a:p>
          <a:p>
            <a:pPr marL="0" indent="-457200">
              <a:lnSpc>
                <a:spcPct val="100000"/>
              </a:lnSpc>
              <a:buFont typeface="Roboto"/>
              <a:buNone/>
            </a:pPr>
            <a:endParaRPr lang="en-GB" sz="1100" dirty="0">
              <a:solidFill>
                <a:schemeClr val="tx1"/>
              </a:solidFill>
              <a:latin typeface="+mn-lt"/>
            </a:endParaRPr>
          </a:p>
          <a:p>
            <a:pPr marL="0" indent="-457200">
              <a:lnSpc>
                <a:spcPct val="100000"/>
              </a:lnSpc>
              <a:buFont typeface="Roboto"/>
              <a:buNone/>
            </a:pPr>
            <a:r>
              <a:rPr lang="en-GB" sz="1100" dirty="0" err="1">
                <a:solidFill>
                  <a:schemeClr val="tx1"/>
                </a:solidFill>
                <a:latin typeface="+mn-lt"/>
              </a:rPr>
              <a:t>RealLeads</a:t>
            </a:r>
            <a:r>
              <a:rPr lang="en-GB" sz="1100" dirty="0">
                <a:solidFill>
                  <a:schemeClr val="tx1"/>
                </a:solidFill>
                <a:latin typeface="+mn-lt"/>
              </a:rPr>
              <a:t> has been in business for about five years. Their initial product was the “</a:t>
            </a:r>
            <a:r>
              <a:rPr lang="en-GB" sz="1100" dirty="0" err="1">
                <a:solidFill>
                  <a:schemeClr val="tx1"/>
                </a:solidFill>
                <a:latin typeface="+mn-lt"/>
              </a:rPr>
              <a:t>RealLeads</a:t>
            </a:r>
            <a:r>
              <a:rPr lang="en-GB" sz="1100" dirty="0">
                <a:solidFill>
                  <a:schemeClr val="tx1"/>
                </a:solidFill>
                <a:latin typeface="+mn-lt"/>
              </a:rPr>
              <a:t> Agent Console”, a portal that serves up home seller leads and also acts as a CRM (Customer Relationship Management) database for agents. Company revenue is partly subscription-based for the CRM/portal, but there is also a cost-per-lead, and agents may purchase as many leads as they would like in a given month subject to availability. Leads are generated via a machine-learning algorithm that uses public record, multi-list service, API and proprietary data from agents. Leads are ranked by quality (likelihood to convert), and higher quality leads cost more. Agents may pick which quality tier they want in any given month and also purchase on a per-lead-basis</a:t>
            </a:r>
          </a:p>
          <a:p>
            <a:pPr marL="0" indent="-457200">
              <a:lnSpc>
                <a:spcPct val="100000"/>
              </a:lnSpc>
              <a:buFont typeface="Roboto"/>
              <a:buNone/>
            </a:pPr>
            <a:endParaRPr lang="en-GB" sz="1100" dirty="0">
              <a:solidFill>
                <a:schemeClr val="tx1"/>
              </a:solidFill>
              <a:latin typeface="+mn-lt"/>
            </a:endParaRPr>
          </a:p>
          <a:p>
            <a:endParaRPr lang="en-US" dirty="0"/>
          </a:p>
        </p:txBody>
      </p:sp>
    </p:spTree>
    <p:extLst>
      <p:ext uri="{BB962C8B-B14F-4D97-AF65-F5344CB8AC3E}">
        <p14:creationId xmlns:p14="http://schemas.microsoft.com/office/powerpoint/2010/main" val="239581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a:solidFill>
                  <a:srgbClr val="FFFFFF"/>
                </a:solidFill>
                <a:latin typeface="+mn-lt"/>
              </a:rPr>
              <a:t>Now that </a:t>
            </a:r>
            <a:r>
              <a:rPr lang="en-GB" sz="1100" dirty="0" err="1">
                <a:solidFill>
                  <a:srgbClr val="FFFFFF"/>
                </a:solidFill>
                <a:latin typeface="+mn-lt"/>
              </a:rPr>
              <a:t>RealLeads</a:t>
            </a:r>
            <a:r>
              <a:rPr lang="en-GB" sz="1100" dirty="0">
                <a:solidFill>
                  <a:srgbClr val="FFFFFF"/>
                </a:solidFill>
                <a:latin typeface="+mn-lt"/>
              </a:rPr>
              <a:t> has been in business successfully for five years, investors want to see product expansion and increased revenue. Our </a:t>
            </a:r>
            <a:r>
              <a:rPr lang="en-GB" sz="1100" dirty="0" err="1">
                <a:solidFill>
                  <a:srgbClr val="FFFFFF"/>
                </a:solidFill>
                <a:latin typeface="+mn-lt"/>
              </a:rPr>
              <a:t>RealLeads</a:t>
            </a:r>
            <a:r>
              <a:rPr lang="en-GB" sz="1100" dirty="0">
                <a:solidFill>
                  <a:srgbClr val="FFFFFF"/>
                </a:solidFill>
                <a:latin typeface="+mn-lt"/>
              </a:rPr>
              <a:t> data and product development team has been tasked with coming up with a new idea that can be monetized.</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a:solidFill>
                  <a:srgbClr val="FFFFFF"/>
                </a:solidFill>
                <a:latin typeface="+mn-lt"/>
              </a:rPr>
              <a:t>After some brain-storming and careful thought over the past several weeks, our team proposes creating a new portal, this time targeted at retail clients themselves. The portal, “</a:t>
            </a:r>
            <a:r>
              <a:rPr lang="en-GB" sz="1100" dirty="0" err="1">
                <a:solidFill>
                  <a:srgbClr val="FFFFFF"/>
                </a:solidFill>
                <a:latin typeface="+mn-lt"/>
              </a:rPr>
              <a:t>RealLeads</a:t>
            </a:r>
            <a:r>
              <a:rPr lang="en-GB" sz="1100" dirty="0">
                <a:solidFill>
                  <a:srgbClr val="FFFFFF"/>
                </a:solidFill>
                <a:latin typeface="+mn-lt"/>
              </a:rPr>
              <a:t> </a:t>
            </a:r>
            <a:r>
              <a:rPr lang="en-GB" sz="1100" dirty="0" err="1">
                <a:solidFill>
                  <a:srgbClr val="FFFFFF"/>
                </a:solidFill>
                <a:latin typeface="+mn-lt"/>
              </a:rPr>
              <a:t>Homewise</a:t>
            </a:r>
            <a:r>
              <a:rPr lang="en-GB" sz="1100" dirty="0">
                <a:solidFill>
                  <a:srgbClr val="FFFFFF"/>
                </a:solidFill>
                <a:latin typeface="+mn-lt"/>
              </a:rPr>
              <a:t>”, will help home sellers get a sense of at what price they might list their home for, what to expect for a sold price, and also get a sense of the number of days a home can be expected to stay on the market. The tool will capture user data which can be monetized by </a:t>
            </a:r>
            <a:r>
              <a:rPr lang="en-GB" sz="1100" dirty="0" err="1">
                <a:solidFill>
                  <a:srgbClr val="FFFFFF"/>
                </a:solidFill>
                <a:latin typeface="+mn-lt"/>
              </a:rPr>
              <a:t>RealLeads</a:t>
            </a:r>
            <a:r>
              <a:rPr lang="en-GB" sz="1100" dirty="0">
                <a:solidFill>
                  <a:srgbClr val="FFFFFF"/>
                </a:solidFill>
                <a:latin typeface="+mn-lt"/>
              </a:rPr>
              <a:t>, and there is also a click to call/email feature that puts the Seller/user in touch with an agent who pays for the lead, and provides an additional revenue source for </a:t>
            </a:r>
            <a:r>
              <a:rPr lang="en-GB" sz="1100" dirty="0" err="1">
                <a:solidFill>
                  <a:srgbClr val="FFFFFF"/>
                </a:solidFill>
                <a:latin typeface="+mn-lt"/>
              </a:rPr>
              <a:t>RealLeads</a:t>
            </a:r>
            <a:r>
              <a:rPr lang="en-GB" sz="1100" dirty="0">
                <a:solidFill>
                  <a:srgbClr val="FFFFFF"/>
                </a:solidFill>
                <a:latin typeface="+mn-lt"/>
              </a:rPr>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GB" sz="1100" dirty="0">
              <a:solidFill>
                <a:srgbClr val="FFFFFF"/>
              </a:solidFill>
              <a:latin typeface="+mn-lt"/>
            </a:endParaRPr>
          </a:p>
          <a:p>
            <a:endParaRPr lang="en-US" dirty="0"/>
          </a:p>
        </p:txBody>
      </p:sp>
    </p:spTree>
    <p:extLst>
      <p:ext uri="{BB962C8B-B14F-4D97-AF65-F5344CB8AC3E}">
        <p14:creationId xmlns:p14="http://schemas.microsoft.com/office/powerpoint/2010/main" val="331165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a:solidFill>
                  <a:srgbClr val="FFFFFF"/>
                </a:solidFill>
                <a:latin typeface="+mn-lt"/>
              </a:rPr>
              <a:t>The </a:t>
            </a:r>
            <a:r>
              <a:rPr lang="en-GB" sz="1100" dirty="0" err="1">
                <a:solidFill>
                  <a:srgbClr val="FFFFFF"/>
                </a:solidFill>
                <a:latin typeface="+mn-lt"/>
              </a:rPr>
              <a:t>RealLeads</a:t>
            </a:r>
            <a:r>
              <a:rPr lang="en-GB" sz="1100" dirty="0">
                <a:solidFill>
                  <a:srgbClr val="FFFFFF"/>
                </a:solidFill>
                <a:latin typeface="+mn-lt"/>
              </a:rPr>
              <a:t> </a:t>
            </a:r>
            <a:r>
              <a:rPr lang="en-GB" sz="1100" dirty="0" err="1">
                <a:solidFill>
                  <a:srgbClr val="FFFFFF"/>
                </a:solidFill>
                <a:latin typeface="+mn-lt"/>
              </a:rPr>
              <a:t>Homewise</a:t>
            </a:r>
            <a:r>
              <a:rPr lang="en-GB" sz="1100" dirty="0">
                <a:solidFill>
                  <a:srgbClr val="FFFFFF"/>
                </a:solidFill>
                <a:latin typeface="+mn-lt"/>
              </a:rPr>
              <a:t> portal allows home owners to enter an MLS number, which then calls up information about their home from past listings and the public record. The home owner can then edit the information for any recent changes, such as an addition or renovations. </a:t>
            </a:r>
          </a:p>
          <a:p>
            <a:pPr marL="0" indent="-457200">
              <a:lnSpc>
                <a:spcPct val="100000"/>
              </a:lnSpc>
            </a:pPr>
            <a:r>
              <a:rPr lang="en-GB" sz="1100" dirty="0">
                <a:solidFill>
                  <a:srgbClr val="FFFFFF"/>
                </a:solidFill>
                <a:latin typeface="+mn-lt"/>
              </a:rPr>
              <a:t>Once the home owner has approved all the inputs, they click enter, and a Machine Learning model takes the inputs and generates a suggested list price based on similar homes and features. There are separate ML models that will estimate the expected Sold Price, and the number of Days on Market (DOM). </a:t>
            </a:r>
          </a:p>
          <a:p>
            <a:pPr marL="0" indent="-457200">
              <a:lnSpc>
                <a:spcPct val="100000"/>
              </a:lnSpc>
            </a:pPr>
            <a:endParaRPr lang="en-GB" sz="1100" dirty="0">
              <a:solidFill>
                <a:srgbClr val="FFFFFF"/>
              </a:solidFill>
              <a:latin typeface="+mn-lt"/>
            </a:endParaRPr>
          </a:p>
          <a:p>
            <a:pPr marL="0" indent="-457200">
              <a:lnSpc>
                <a:spcPct val="100000"/>
              </a:lnSpc>
            </a:pPr>
            <a:r>
              <a:rPr lang="en-GB" sz="1100" dirty="0">
                <a:solidFill>
                  <a:srgbClr val="FFFFFF"/>
                </a:solidFill>
                <a:latin typeface="+mn-lt"/>
              </a:rPr>
              <a:t>Home Sellers have the option to contact an agent right then and there through a click to call/text/email feature, or they opt for a call-back. If they don’t want an agent to contact them, they can indicate so. They are asked to provide contact information for opt-in marketing, which can also be monetized by </a:t>
            </a:r>
            <a:r>
              <a:rPr lang="en-GB" sz="1100" dirty="0" err="1">
                <a:solidFill>
                  <a:srgbClr val="FFFFFF"/>
                </a:solidFill>
                <a:latin typeface="+mn-lt"/>
              </a:rPr>
              <a:t>RealLeads</a:t>
            </a:r>
            <a:r>
              <a:rPr lang="en-GB" sz="1100" dirty="0">
                <a:solidFill>
                  <a:srgbClr val="FFFFFF"/>
                </a:solidFill>
                <a:latin typeface="+mn-lt"/>
              </a:rPr>
              <a:t>.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GB" sz="1100" dirty="0">
              <a:solidFill>
                <a:srgbClr val="FFFFFF"/>
              </a:solidFill>
              <a:latin typeface="+mn-lt"/>
            </a:endParaRPr>
          </a:p>
          <a:p>
            <a:endParaRPr lang="en-US" dirty="0"/>
          </a:p>
        </p:txBody>
      </p:sp>
    </p:spTree>
    <p:extLst>
      <p:ext uri="{BB962C8B-B14F-4D97-AF65-F5344CB8AC3E}">
        <p14:creationId xmlns:p14="http://schemas.microsoft.com/office/powerpoint/2010/main" val="158406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0332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0" dirty="0">
                <a:solidFill>
                  <a:srgbClr val="D4D4D4"/>
                </a:solidFill>
                <a:effectLst/>
                <a:latin typeface="Consolas" panose="020B0609020204030204" pitchFamily="49" charset="0"/>
              </a:rPr>
              <a:t>The first step to creating machine learning models is to provide clean and accurate data to the model. If the data is not cleaned or is </a:t>
            </a:r>
            <a:r>
              <a:rPr lang="en-US" b="0" dirty="0" err="1">
                <a:solidFill>
                  <a:srgbClr val="D4D4D4"/>
                </a:solidFill>
                <a:effectLst/>
                <a:latin typeface="Consolas" panose="020B0609020204030204" pitchFamily="49" charset="0"/>
              </a:rPr>
              <a:t>innacurate</a:t>
            </a:r>
            <a:r>
              <a:rPr lang="en-US" b="0" dirty="0">
                <a:solidFill>
                  <a:srgbClr val="D4D4D4"/>
                </a:solidFill>
                <a:effectLst/>
                <a:latin typeface="Consolas" panose="020B0609020204030204" pitchFamily="49" charset="0"/>
              </a:rPr>
              <a:t>, then the machine learning model will perform poorly and provide incorrect information. We begin preprocessing by importing tables from a local database which contains a large quantity of information related to the New Castle County housing market such as listing prices, sold prices, days on market, number of bedrooms, and much more. Once the tables are imported, we begin to merge relevant tables together and drop any </a:t>
            </a:r>
            <a:r>
              <a:rPr lang="en-US" b="0" dirty="0" err="1">
                <a:solidFill>
                  <a:srgbClr val="D4D4D4"/>
                </a:solidFill>
                <a:effectLst/>
                <a:latin typeface="Consolas" panose="020B0609020204030204" pitchFamily="49" charset="0"/>
              </a:rPr>
              <a:t>unecessary</a:t>
            </a:r>
            <a:r>
              <a:rPr lang="en-US" b="0" dirty="0">
                <a:solidFill>
                  <a:srgbClr val="D4D4D4"/>
                </a:solidFill>
                <a:effectLst/>
                <a:latin typeface="Consolas" panose="020B0609020204030204" pitchFamily="49" charset="0"/>
              </a:rPr>
              <a:t> columns that will not provide value to the machine learning model. Including invaluable columns in the machine learning model can break the model and/or provide very poor results. For example, if we include a column named </a:t>
            </a:r>
            <a:r>
              <a:rPr lang="en-US" b="0" i="1" dirty="0">
                <a:solidFill>
                  <a:srgbClr val="D4D4D4"/>
                </a:solidFill>
                <a:effectLst/>
                <a:latin typeface="Consolas" panose="020B0609020204030204" pitchFamily="49" charset="0"/>
              </a:rPr>
              <a:t>*</a:t>
            </a:r>
            <a:r>
              <a:rPr lang="en-US" b="0" i="1" dirty="0" err="1">
                <a:solidFill>
                  <a:srgbClr val="D4D4D4"/>
                </a:solidFill>
                <a:effectLst/>
                <a:latin typeface="Consolas" panose="020B0609020204030204" pitchFamily="49" charset="0"/>
              </a:rPr>
              <a:t>MLSNumber</a:t>
            </a:r>
            <a:r>
              <a:rPr lang="en-US" b="0" i="1" dirty="0">
                <a:solidFill>
                  <a:srgbClr val="D4D4D4"/>
                </a:solidFill>
                <a:effectLst/>
                <a:latin typeface="Consolas" panose="020B0609020204030204" pitchFamily="49" charset="0"/>
              </a:rPr>
              <a:t>*</a:t>
            </a:r>
            <a:r>
              <a:rPr lang="en-US" b="0" dirty="0">
                <a:solidFill>
                  <a:srgbClr val="D4D4D4"/>
                </a:solidFill>
                <a:effectLst/>
                <a:latin typeface="Consolas" panose="020B0609020204030204" pitchFamily="49" charset="0"/>
              </a:rPr>
              <a:t> in the machine learning model, it will not provide any insight to help the machine learning model predict prices or day on market. This is because each row contains a different </a:t>
            </a:r>
            <a:r>
              <a:rPr lang="en-US" b="0" dirty="0" err="1">
                <a:solidFill>
                  <a:srgbClr val="D4D4D4"/>
                </a:solidFill>
                <a:effectLst/>
                <a:latin typeface="Consolas" panose="020B0609020204030204" pitchFamily="49" charset="0"/>
              </a:rPr>
              <a:t>MLSNumber</a:t>
            </a:r>
            <a:r>
              <a:rPr lang="en-US" b="0" dirty="0">
                <a:solidFill>
                  <a:srgbClr val="D4D4D4"/>
                </a:solidFill>
                <a:effectLst/>
                <a:latin typeface="Consolas" panose="020B0609020204030204" pitchFamily="49" charset="0"/>
              </a:rPr>
              <a:t> as they are the unique identifiers that similar to an ID. After dropping and cleaning the data, we removed over 60 columns to only include relevant columns in the machine learning models.</a:t>
            </a:r>
          </a:p>
          <a:p>
            <a:endParaRPr lang="en-US" dirty="0"/>
          </a:p>
        </p:txBody>
      </p:sp>
    </p:spTree>
    <p:extLst>
      <p:ext uri="{BB962C8B-B14F-4D97-AF65-F5344CB8AC3E}">
        <p14:creationId xmlns:p14="http://schemas.microsoft.com/office/powerpoint/2010/main" val="3633494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5089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2483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5237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henspark.com/business/building-materials/list-greatest-exterior-siding-ideas-to-make-dream-home-beautiful-20190225.html"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4" name="Picture 3">
            <a:extLst>
              <a:ext uri="{FF2B5EF4-FFF2-40B4-BE49-F238E27FC236}">
                <a16:creationId xmlns:a16="http://schemas.microsoft.com/office/drawing/2014/main" id="{98C2A2AB-BCB7-D316-2AB3-17B3F8F480B2}"/>
              </a:ext>
            </a:extLst>
          </p:cNvPr>
          <p:cNvPicPr>
            <a:picLocks noChangeAspect="1"/>
          </p:cNvPicPr>
          <p:nvPr userDrawn="1"/>
        </p:nvPicPr>
        <p:blipFill>
          <a:blip r:embed="rId2"/>
          <a:stretch>
            <a:fillRect/>
          </a:stretch>
        </p:blipFill>
        <p:spPr>
          <a:xfrm>
            <a:off x="7322420" y="1"/>
            <a:ext cx="1821580" cy="1766170"/>
          </a:xfrm>
          <a:prstGeom prst="rect">
            <a:avLst/>
          </a:prstGeom>
        </p:spPr>
      </p:pic>
      <p:cxnSp>
        <p:nvCxnSpPr>
          <p:cNvPr id="12" name="Google Shape;12;p2"/>
          <p:cNvCxnSpPr/>
          <p:nvPr/>
        </p:nvCxnSpPr>
        <p:spPr>
          <a:xfrm>
            <a:off x="4249874" y="2854040"/>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05176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dirty="0"/>
          </a:p>
        </p:txBody>
      </p:sp>
      <p:sp>
        <p:nvSpPr>
          <p:cNvPr id="14" name="Google Shape;14;p2"/>
          <p:cNvSpPr txBox="1">
            <a:spLocks noGrp="1"/>
          </p:cNvSpPr>
          <p:nvPr>
            <p:ph type="subTitle" idx="1"/>
          </p:nvPr>
        </p:nvSpPr>
        <p:spPr>
          <a:xfrm>
            <a:off x="1680302" y="3177466"/>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dirty="0"/>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19C9-2C08-716C-819C-C88017BB37E8}"/>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08F9C-6B9D-C5E6-1CC4-F62EAF7C67C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6C580B-50D8-E30B-8562-AF6B44B0BD4A}"/>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BC53AC16-CFA5-A2D2-528A-89A40B7C9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AB611-E291-CC2C-3ED2-3710DF058E4A}"/>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3834693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F139-2F97-3CF0-1644-CDAC8C7507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ECC2F0-4F02-07EB-8474-8B0D0215D8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5B358-CF20-1740-5294-7A1E826FB5DF}"/>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A75D4D50-4F70-0A47-B7A6-F1F4EED29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86B61-D5F7-9F8E-9DD6-0ECAFFCA9142}"/>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1267984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58A2-C42B-3E53-4209-C7BAD26BC97D}"/>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BAB40E-3D12-13CF-3D57-705FDB09F3AD}"/>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A0D4B-72F9-F39F-FFEC-6D0863BC35C3}"/>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E564E528-E2FE-665C-CF7B-F26366C08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B98907-8402-F1FA-DCEA-1D41A173C375}"/>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177831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8A62-D8D9-9FF0-73FB-59FF89337C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261DE-F86B-A622-386B-AB05969ABE0E}"/>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15536-4714-C987-0656-9ABC3F63C843}"/>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1943B4-BCDB-8809-396D-FFD43076CA35}"/>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6" name="Footer Placeholder 5">
            <a:extLst>
              <a:ext uri="{FF2B5EF4-FFF2-40B4-BE49-F238E27FC236}">
                <a16:creationId xmlns:a16="http://schemas.microsoft.com/office/drawing/2014/main" id="{1E844488-6004-401A-25B2-0A8DE3B7E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C2AD2-B65D-80F2-CD22-44E19EE9DD46}"/>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2331184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986A-D326-0E0D-5524-D52CCC29E512}"/>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78BC17-7DC4-F861-9F55-CDE169DE6F2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812D4-3160-1CB2-1968-BF64FCBDDF4B}"/>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3F24-DD4F-3AEE-23A5-1E5A926522E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FBEF1-2747-0A44-BD4E-5D601C2F724E}"/>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51ED64-32A7-0BD0-D1D0-88531C46CBFA}"/>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8" name="Footer Placeholder 7">
            <a:extLst>
              <a:ext uri="{FF2B5EF4-FFF2-40B4-BE49-F238E27FC236}">
                <a16:creationId xmlns:a16="http://schemas.microsoft.com/office/drawing/2014/main" id="{A5A0588D-A712-08DE-9057-88AEBB399C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8A4F8-255D-7D28-6648-D68B9B898E9B}"/>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2466515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C2DB-192C-9374-7248-BF018345D0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1E78D3-A9AD-D230-34D4-0BE8FCC83FE7}"/>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4" name="Footer Placeholder 3">
            <a:extLst>
              <a:ext uri="{FF2B5EF4-FFF2-40B4-BE49-F238E27FC236}">
                <a16:creationId xmlns:a16="http://schemas.microsoft.com/office/drawing/2014/main" id="{42881A9B-25E9-7E29-1740-BE3B139BA0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14535-E5FA-CED3-38F8-42544A8C4805}"/>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73400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C17A1F-1CB3-4161-7289-5E266D0E729E}"/>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3" name="Footer Placeholder 2">
            <a:extLst>
              <a:ext uri="{FF2B5EF4-FFF2-40B4-BE49-F238E27FC236}">
                <a16:creationId xmlns:a16="http://schemas.microsoft.com/office/drawing/2014/main" id="{3B1F2FA1-BBA8-8C41-8BE3-48A4DF14F3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15006-0368-3B4B-3473-DB36B710ED01}"/>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949697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376E9-EF53-392A-F81A-99A23AE10BC3}"/>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DFB7B2-35F2-85E8-6BA1-A0B4069A3CA7}"/>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968E4A-D57A-F312-6C64-C568A1D19B3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2318B-AF92-7D2F-E86A-AED54FABDD1A}"/>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6" name="Footer Placeholder 5">
            <a:extLst>
              <a:ext uri="{FF2B5EF4-FFF2-40B4-BE49-F238E27FC236}">
                <a16:creationId xmlns:a16="http://schemas.microsoft.com/office/drawing/2014/main" id="{3A7CE88F-62A3-1CE9-E10F-9FA85EDDA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545B56-14B0-CFC8-1F61-AEFB7AE77667}"/>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3689349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E652-6D84-9EEC-CC7E-225FC09D9A3C}"/>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1A117-05B3-F0F7-6E8D-9026122E24C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1C7401-DF31-078B-3B4C-A441EE6A774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2D1B9-B7DB-E8BA-A2C9-C21403551E07}"/>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6" name="Footer Placeholder 5">
            <a:extLst>
              <a:ext uri="{FF2B5EF4-FFF2-40B4-BE49-F238E27FC236}">
                <a16:creationId xmlns:a16="http://schemas.microsoft.com/office/drawing/2014/main" id="{2E0BD893-0E81-5426-A2CB-E37FE4246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1C558A-B703-0B4D-2AB7-EEAA0345FFB2}"/>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1374881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0448-DB34-9B23-88AB-2601A682FA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5B638-03A9-C62C-CEAA-F332BB7EAC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79BCB-FF76-201C-DE25-3CE4C5930BED}"/>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E81E5E7F-BE86-6A4E-1EB6-0A196E495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95C00-CB1F-2B2E-2152-A6C30EB96075}"/>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230722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3" name="Picture 2">
            <a:extLst>
              <a:ext uri="{FF2B5EF4-FFF2-40B4-BE49-F238E27FC236}">
                <a16:creationId xmlns:a16="http://schemas.microsoft.com/office/drawing/2014/main" id="{51D83EBD-19A5-7040-3D5E-45BB76C8E8E6}"/>
              </a:ext>
            </a:extLst>
          </p:cNvPr>
          <p:cNvPicPr>
            <a:picLocks noChangeAspect="1"/>
          </p:cNvPicPr>
          <p:nvPr userDrawn="1"/>
        </p:nvPicPr>
        <p:blipFill>
          <a:blip r:embed="rId2"/>
          <a:stretch>
            <a:fillRect/>
          </a:stretch>
        </p:blipFill>
        <p:spPr>
          <a:xfrm>
            <a:off x="7323679" y="0"/>
            <a:ext cx="1820321" cy="1764950"/>
          </a:xfrm>
          <a:prstGeom prst="rect">
            <a:avLst/>
          </a:prstGeom>
        </p:spPr>
      </p:pic>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6A84D-3FC2-B067-6EAD-14EE97533107}"/>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FF4015-362C-E209-8589-EE3AFBADFB53}"/>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E885A-22A7-07DC-9FC4-6A67C09195F4}"/>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D6E8D271-10F3-BF21-9054-EFB73DE49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49B67-FF4E-0EF0-44FE-ED888D1ECDB0}"/>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1619823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pic>
        <p:nvPicPr>
          <p:cNvPr id="3" name="Picture 2">
            <a:extLst>
              <a:ext uri="{FF2B5EF4-FFF2-40B4-BE49-F238E27FC236}">
                <a16:creationId xmlns:a16="http://schemas.microsoft.com/office/drawing/2014/main" id="{A778DF3C-D7B8-957F-D8A1-039F38AC2B1D}"/>
              </a:ext>
            </a:extLst>
          </p:cNvPr>
          <p:cNvPicPr>
            <a:picLocks noChangeAspect="1"/>
          </p:cNvPicPr>
          <p:nvPr userDrawn="1"/>
        </p:nvPicPr>
        <p:blipFill>
          <a:blip r:embed="rId2"/>
          <a:stretch>
            <a:fillRect/>
          </a:stretch>
        </p:blipFill>
        <p:spPr>
          <a:xfrm>
            <a:off x="7333993" y="1"/>
            <a:ext cx="1810006" cy="1754949"/>
          </a:xfrm>
          <a:prstGeom prst="rect">
            <a:avLst/>
          </a:prstGeom>
        </p:spPr>
      </p:pic>
      <p:cxnSp>
        <p:nvCxnSpPr>
          <p:cNvPr id="21" name="Google Shape;21;p4"/>
          <p:cNvCxnSpPr/>
          <p:nvPr/>
        </p:nvCxnSpPr>
        <p:spPr>
          <a:xfrm>
            <a:off x="492563" y="109402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300078"/>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78608" y="1201870"/>
            <a:ext cx="8377492" cy="323711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 name="Picture 3">
            <a:extLst>
              <a:ext uri="{FF2B5EF4-FFF2-40B4-BE49-F238E27FC236}">
                <a16:creationId xmlns:a16="http://schemas.microsoft.com/office/drawing/2014/main" id="{09F42B88-C355-9533-5225-9B737CC1757A}"/>
              </a:ext>
            </a:extLst>
          </p:cNvPr>
          <p:cNvPicPr>
            <a:picLocks noChangeAspect="1"/>
          </p:cNvPicPr>
          <p:nvPr userDrawn="1"/>
        </p:nvPicPr>
        <p:blipFill>
          <a:blip r:embed="rId2"/>
          <a:stretch>
            <a:fillRect/>
          </a:stretch>
        </p:blipFill>
        <p:spPr>
          <a:xfrm>
            <a:off x="7354718" y="0"/>
            <a:ext cx="1789281" cy="173485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 name="Picture 3">
            <a:extLst>
              <a:ext uri="{FF2B5EF4-FFF2-40B4-BE49-F238E27FC236}">
                <a16:creationId xmlns:a16="http://schemas.microsoft.com/office/drawing/2014/main" id="{60229BA2-34FB-2522-155E-DA5AB86800A9}"/>
              </a:ext>
            </a:extLst>
          </p:cNvPr>
          <p:cNvPicPr>
            <a:picLocks noChangeAspect="1"/>
          </p:cNvPicPr>
          <p:nvPr userDrawn="1"/>
        </p:nvPicPr>
        <p:blipFill>
          <a:blip r:embed="rId2"/>
          <a:stretch>
            <a:fillRect/>
          </a:stretch>
        </p:blipFill>
        <p:spPr>
          <a:xfrm>
            <a:off x="7409144" y="0"/>
            <a:ext cx="1734855" cy="168208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3" name="Picture 2">
            <a:extLst>
              <a:ext uri="{FF2B5EF4-FFF2-40B4-BE49-F238E27FC236}">
                <a16:creationId xmlns:a16="http://schemas.microsoft.com/office/drawing/2014/main" id="{28F082B0-C6F5-66EB-7B10-DBBE36BB9F19}"/>
              </a:ext>
            </a:extLst>
          </p:cNvPr>
          <p:cNvPicPr>
            <a:picLocks noChangeAspect="1"/>
          </p:cNvPicPr>
          <p:nvPr userDrawn="1"/>
        </p:nvPicPr>
        <p:blipFill>
          <a:blip r:embed="rId2">
            <a:extLst>
              <a:ext uri="{837473B0-CC2E-450A-ABE3-18F120FF3D39}">
                <a1611:picAttrSrcUrl xmlns:a1611="http://schemas.microsoft.com/office/drawing/2016/11/main" r:id="rId3"/>
              </a:ext>
            </a:extLst>
          </a:blip>
          <a:stretch>
            <a:fillRect/>
          </a:stretch>
        </p:blipFill>
        <p:spPr>
          <a:xfrm>
            <a:off x="5819891" y="134258"/>
            <a:ext cx="3165178" cy="180775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59"/>
        <p:cNvGrpSpPr/>
        <p:nvPr/>
      </p:nvGrpSpPr>
      <p:grpSpPr>
        <a:xfrm>
          <a:off x="0" y="0"/>
          <a:ext cx="0" cy="0"/>
          <a:chOff x="0" y="0"/>
          <a:chExt cx="0" cy="0"/>
        </a:xfrm>
      </p:grpSpPr>
      <p:grpSp>
        <p:nvGrpSpPr>
          <p:cNvPr id="60" name="Google Shape;60;p13"/>
          <p:cNvGrpSpPr/>
          <p:nvPr/>
        </p:nvGrpSpPr>
        <p:grpSpPr>
          <a:xfrm>
            <a:off x="4406400" y="0"/>
            <a:ext cx="4737600" cy="5143065"/>
            <a:chOff x="4406400" y="0"/>
            <a:chExt cx="4737600" cy="5143065"/>
          </a:xfrm>
        </p:grpSpPr>
        <p:sp>
          <p:nvSpPr>
            <p:cNvPr id="61" name="Google Shape;61;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0" name="Google Shape;80;p13"/>
          <p:cNvSpPr txBox="1">
            <a:spLocks noGrp="1"/>
          </p:cNvSpPr>
          <p:nvPr>
            <p:ph type="title"/>
          </p:nvPr>
        </p:nvSpPr>
        <p:spPr>
          <a:xfrm>
            <a:off x="1297500" y="393750"/>
            <a:ext cx="7038900" cy="9141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2B3F3-8CA5-1710-55B4-11CB4FEF88F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E76D25-8267-53F5-5656-141E0FAFE1C1}"/>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D244C-D8DA-DE06-8746-66F3434B7C7E}"/>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A9CE7683-7EBD-C809-5000-51014741AC0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777262-058E-0532-CB2C-BE295BE3939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755EC37-4051-1243-AA3F-D612919995F5}" type="slidenum">
              <a:rPr lang="en-US" smtClean="0"/>
              <a:t>‹#›</a:t>
            </a:fld>
            <a:endParaRPr lang="en-US"/>
          </a:p>
        </p:txBody>
      </p:sp>
    </p:spTree>
    <p:extLst>
      <p:ext uri="{BB962C8B-B14F-4D97-AF65-F5344CB8AC3E}">
        <p14:creationId xmlns:p14="http://schemas.microsoft.com/office/powerpoint/2010/main" val="147249808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Picture 2">
            <a:extLst>
              <a:ext uri="{FF2B5EF4-FFF2-40B4-BE49-F238E27FC236}">
                <a16:creationId xmlns:a16="http://schemas.microsoft.com/office/drawing/2014/main" id="{B3A9691F-3657-675E-9F0F-3AFC39C2C008}"/>
              </a:ext>
            </a:extLst>
          </p:cNvPr>
          <p:cNvPicPr>
            <a:picLocks noChangeAspect="1"/>
          </p:cNvPicPr>
          <p:nvPr/>
        </p:nvPicPr>
        <p:blipFill>
          <a:blip r:embed="rId3"/>
          <a:stretch>
            <a:fillRect/>
          </a:stretch>
        </p:blipFill>
        <p:spPr>
          <a:xfrm>
            <a:off x="6723908" y="-100810"/>
            <a:ext cx="2306675" cy="2306675"/>
          </a:xfrm>
          <a:prstGeom prst="rect">
            <a:avLst/>
          </a:prstGeom>
        </p:spPr>
      </p:pic>
      <p:sp>
        <p:nvSpPr>
          <p:cNvPr id="123" name="Google Shape;123;p17"/>
          <p:cNvSpPr txBox="1">
            <a:spLocks noGrp="1"/>
          </p:cNvSpPr>
          <p:nvPr>
            <p:ph type="ctrTitle"/>
          </p:nvPr>
        </p:nvSpPr>
        <p:spPr>
          <a:xfrm>
            <a:off x="1464275" y="1188925"/>
            <a:ext cx="62769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400" dirty="0"/>
              <a:t>Columbia University</a:t>
            </a:r>
            <a:endParaRPr sz="2400" dirty="0"/>
          </a:p>
          <a:p>
            <a:pPr marL="0" lvl="0" indent="0" algn="ctr" rtl="0">
              <a:spcBef>
                <a:spcPts val="0"/>
              </a:spcBef>
              <a:spcAft>
                <a:spcPts val="0"/>
              </a:spcAft>
              <a:buSzPts val="990"/>
              <a:buNone/>
            </a:pPr>
            <a:r>
              <a:rPr lang="en-GB" sz="2400" dirty="0"/>
              <a:t>Data Analytics &amp; Visualization Bootcamp REAL LEADS GROUP</a:t>
            </a:r>
            <a:endParaRPr sz="2200" dirty="0"/>
          </a:p>
        </p:txBody>
      </p:sp>
      <p:sp>
        <p:nvSpPr>
          <p:cNvPr id="124" name="Google Shape;124;p17"/>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rgbClr val="000000"/>
              </a:buClr>
              <a:buSzPts val="990"/>
              <a:buFont typeface="Arial"/>
              <a:buNone/>
            </a:pPr>
            <a:r>
              <a:rPr lang="en-GB" sz="1600" dirty="0">
                <a:solidFill>
                  <a:srgbClr val="93C47D"/>
                </a:solidFill>
              </a:rPr>
              <a:t>Members: Adam Karim, Deanna </a:t>
            </a:r>
            <a:r>
              <a:rPr lang="en-GB" sz="1600" dirty="0" err="1">
                <a:solidFill>
                  <a:srgbClr val="93C47D"/>
                </a:solidFill>
              </a:rPr>
              <a:t>Centi</a:t>
            </a:r>
            <a:r>
              <a:rPr lang="en-GB" sz="1600" dirty="0">
                <a:solidFill>
                  <a:srgbClr val="93C47D"/>
                </a:solidFill>
              </a:rPr>
              <a:t>, Stefanie </a:t>
            </a:r>
            <a:r>
              <a:rPr lang="en-GB" sz="1600" dirty="0" err="1">
                <a:solidFill>
                  <a:srgbClr val="93C47D"/>
                </a:solidFill>
              </a:rPr>
              <a:t>Centi</a:t>
            </a:r>
            <a:r>
              <a:rPr lang="en-GB" sz="1600" dirty="0">
                <a:solidFill>
                  <a:srgbClr val="93C47D"/>
                </a:solidFill>
              </a:rPr>
              <a:t>, Hande Demir-Neilan, Madeline </a:t>
            </a:r>
            <a:r>
              <a:rPr lang="en-GB" sz="1600" dirty="0" err="1">
                <a:solidFill>
                  <a:srgbClr val="93C47D"/>
                </a:solidFill>
              </a:rPr>
              <a:t>Propis</a:t>
            </a:r>
            <a:r>
              <a:rPr lang="en-GB" sz="1600" dirty="0">
                <a:solidFill>
                  <a:srgbClr val="93C47D"/>
                </a:solidFill>
              </a:rPr>
              <a:t>, Vince Trombetta</a:t>
            </a:r>
            <a:endParaRPr sz="1800" dirty="0">
              <a:solidFill>
                <a:srgbClr val="93C47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Data Sources, Extract-Transform-Load</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
        <p:nvSpPr>
          <p:cNvPr id="7" name="Google Shape;153;p20">
            <a:extLst>
              <a:ext uri="{FF2B5EF4-FFF2-40B4-BE49-F238E27FC236}">
                <a16:creationId xmlns:a16="http://schemas.microsoft.com/office/drawing/2014/main" id="{74F612E5-AD0B-8033-DC7D-6CF6E761EF9D}"/>
              </a:ext>
            </a:extLst>
          </p:cNvPr>
          <p:cNvSpPr txBox="1">
            <a:spLocks/>
          </p:cNvSpPr>
          <p:nvPr/>
        </p:nvSpPr>
        <p:spPr>
          <a:xfrm>
            <a:off x="387900" y="865019"/>
            <a:ext cx="7282900"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914400" lvl="2" indent="-457200">
              <a:lnSpc>
                <a:spcPct val="100000"/>
              </a:lnSpc>
              <a:buSzPct val="100000"/>
              <a:buFont typeface="Arial" panose="020B0604020202020204" pitchFamily="34" charset="0"/>
              <a:buChar char="•"/>
              <a:tabLst>
                <a:tab pos="914400" algn="l"/>
              </a:tabLst>
            </a:pPr>
            <a:endParaRPr lang="en-GB" dirty="0">
              <a:solidFill>
                <a:srgbClr val="FFFFFF"/>
              </a:solidFill>
              <a:latin typeface="+mn-lt"/>
            </a:endParaRPr>
          </a:p>
          <a:p>
            <a:pPr marL="0" lvl="1" indent="0">
              <a:lnSpc>
                <a:spcPct val="100000"/>
              </a:lnSpc>
              <a:buSzPct val="100000"/>
              <a:buNone/>
            </a:pPr>
            <a:r>
              <a:rPr lang="en-GB" sz="1800" dirty="0">
                <a:solidFill>
                  <a:srgbClr val="FFFFFF"/>
                </a:solidFill>
                <a:latin typeface="+mn-lt"/>
              </a:rPr>
              <a:t>ETL Processes</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Data Source Identification</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Data Scope</a:t>
            </a:r>
          </a:p>
          <a:p>
            <a:pPr marL="914400" lvl="2" indent="-457200">
              <a:lnSpc>
                <a:spcPct val="100000"/>
              </a:lnSpc>
              <a:buSzPct val="100000"/>
              <a:buFont typeface="Arial" panose="020B0604020202020204" pitchFamily="34" charset="0"/>
              <a:buChar char="•"/>
            </a:pPr>
            <a:r>
              <a:rPr lang="en-GB" sz="1800" dirty="0">
                <a:solidFill>
                  <a:srgbClr val="FFFFFF"/>
                </a:solidFill>
                <a:latin typeface="+mn-lt"/>
              </a:rPr>
              <a:t>2 years Annual Sales or 5,600 records (2021/22)</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Data Extraction into .csv</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Cleansing</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Reformatting</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Field Selection</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Establish PostgresSQL Database</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Establish SQL Tables</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Import Data into SQL from .csv</a:t>
            </a:r>
          </a:p>
          <a:p>
            <a:pPr marL="914400" lvl="2" indent="-457200">
              <a:lnSpc>
                <a:spcPct val="100000"/>
              </a:lnSpc>
              <a:buSzPct val="100000"/>
              <a:buFont typeface="Arial" panose="020B0604020202020204" pitchFamily="34" charset="0"/>
              <a:buChar char="•"/>
            </a:pPr>
            <a:r>
              <a:rPr lang="en-GB" sz="1800" dirty="0">
                <a:solidFill>
                  <a:srgbClr val="FFFFFF"/>
                </a:solidFill>
                <a:latin typeface="+mn-lt"/>
              </a:rPr>
              <a:t>Tables use MLSNumber as primary key</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Connections from Python using psycopg2</a:t>
            </a:r>
          </a:p>
        </p:txBody>
      </p:sp>
      <p:pic>
        <p:nvPicPr>
          <p:cNvPr id="5" name="Picture 4" descr="A picture containing text, iPod, vector graphics&#10;&#10;Description automatically generated">
            <a:extLst>
              <a:ext uri="{FF2B5EF4-FFF2-40B4-BE49-F238E27FC236}">
                <a16:creationId xmlns:a16="http://schemas.microsoft.com/office/drawing/2014/main" id="{4E3AFA49-08B0-FEFE-DD59-B630B2E56BB9}"/>
              </a:ext>
            </a:extLst>
          </p:cNvPr>
          <p:cNvPicPr>
            <a:picLocks noChangeAspect="1"/>
          </p:cNvPicPr>
          <p:nvPr/>
        </p:nvPicPr>
        <p:blipFill>
          <a:blip r:embed="rId2"/>
          <a:stretch>
            <a:fillRect/>
          </a:stretch>
        </p:blipFill>
        <p:spPr>
          <a:xfrm>
            <a:off x="4572000" y="511671"/>
            <a:ext cx="5797296" cy="5797296"/>
          </a:xfrm>
          <a:prstGeom prst="rect">
            <a:avLst/>
          </a:prstGeom>
        </p:spPr>
      </p:pic>
    </p:spTree>
    <p:extLst>
      <p:ext uri="{BB962C8B-B14F-4D97-AF65-F5344CB8AC3E}">
        <p14:creationId xmlns:p14="http://schemas.microsoft.com/office/powerpoint/2010/main" val="286049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fontScale="90000"/>
          </a:bodyPr>
          <a:lstStyle/>
          <a:p>
            <a:r>
              <a:rPr lang="en-US" sz="2200" dirty="0"/>
              <a:t>Machine Learning</a:t>
            </a:r>
            <a:br>
              <a:rPr lang="en-US" sz="2200" dirty="0"/>
            </a:br>
            <a:r>
              <a:rPr lang="en-US" sz="1800" dirty="0"/>
              <a:t>Overview</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6" name="Rectangle 5">
            <a:extLst>
              <a:ext uri="{FF2B5EF4-FFF2-40B4-BE49-F238E27FC236}">
                <a16:creationId xmlns:a16="http://schemas.microsoft.com/office/drawing/2014/main" id="{327E4693-5FBD-5E0D-1F20-82E0E06FC9A2}"/>
              </a:ext>
            </a:extLst>
          </p:cNvPr>
          <p:cNvSpPr/>
          <p:nvPr/>
        </p:nvSpPr>
        <p:spPr>
          <a:xfrm>
            <a:off x="387900" y="2052503"/>
            <a:ext cx="4823872" cy="227092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69DFBC0-E6EE-82E8-A347-703C0098BCB3}"/>
              </a:ext>
            </a:extLst>
          </p:cNvPr>
          <p:cNvSpPr txBox="1"/>
          <p:nvPr/>
        </p:nvSpPr>
        <p:spPr>
          <a:xfrm>
            <a:off x="1785072" y="1548907"/>
            <a:ext cx="2927023" cy="236652"/>
          </a:xfrm>
          <a:prstGeom prst="rect">
            <a:avLst/>
          </a:prstGeom>
          <a:noFill/>
          <a:ln>
            <a:noFill/>
          </a:ln>
        </p:spPr>
        <p:txBody>
          <a:bodyPr spcFirstLastPara="1" wrap="square" lIns="91425" tIns="91425" rIns="91425" bIns="91425" rtlCol="0" anchor="t" anchorCtr="0">
            <a:noAutofit/>
          </a:bodyPr>
          <a:lstStyle/>
          <a:p>
            <a:pPr marL="0" indent="-457200" algn="l">
              <a:lnSpc>
                <a:spcPct val="150000"/>
              </a:lnSpc>
              <a:buFont typeface="Roboto"/>
              <a:buNone/>
            </a:pPr>
            <a:r>
              <a:rPr lang="en-US" sz="1600" dirty="0">
                <a:solidFill>
                  <a:srgbClr val="FFFFFF"/>
                </a:solidFill>
              </a:rPr>
              <a:t>Supervised Learning</a:t>
            </a:r>
          </a:p>
          <a:p>
            <a:pPr marL="0" indent="-457200" algn="l">
              <a:lnSpc>
                <a:spcPct val="150000"/>
              </a:lnSpc>
              <a:buFont typeface="Roboto"/>
              <a:buNone/>
            </a:pPr>
            <a:endParaRPr lang="en-US" sz="1600" dirty="0">
              <a:solidFill>
                <a:srgbClr val="FFFFFF"/>
              </a:solidFill>
            </a:endParaRPr>
          </a:p>
        </p:txBody>
      </p:sp>
      <p:sp>
        <p:nvSpPr>
          <p:cNvPr id="9" name="Rectangle: Rounded Corners 8">
            <a:extLst>
              <a:ext uri="{FF2B5EF4-FFF2-40B4-BE49-F238E27FC236}">
                <a16:creationId xmlns:a16="http://schemas.microsoft.com/office/drawing/2014/main" id="{B82FED86-EA90-41FC-7E4B-47C5B53B0698}"/>
              </a:ext>
            </a:extLst>
          </p:cNvPr>
          <p:cNvSpPr/>
          <p:nvPr/>
        </p:nvSpPr>
        <p:spPr>
          <a:xfrm>
            <a:off x="1785072" y="2260863"/>
            <a:ext cx="1753386" cy="494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 List Price</a:t>
            </a:r>
          </a:p>
        </p:txBody>
      </p:sp>
      <p:cxnSp>
        <p:nvCxnSpPr>
          <p:cNvPr id="13" name="Connector: Elbow 12">
            <a:extLst>
              <a:ext uri="{FF2B5EF4-FFF2-40B4-BE49-F238E27FC236}">
                <a16:creationId xmlns:a16="http://schemas.microsoft.com/office/drawing/2014/main" id="{90E28A5E-5560-C76E-4D4A-05F37EDE401E}"/>
              </a:ext>
            </a:extLst>
          </p:cNvPr>
          <p:cNvCxnSpPr/>
          <p:nvPr/>
        </p:nvCxnSpPr>
        <p:spPr>
          <a:xfrm rot="16200000" flipH="1">
            <a:off x="3272151" y="3007288"/>
            <a:ext cx="532614" cy="410066"/>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Rectangle: Rounded Corners 13">
            <a:extLst>
              <a:ext uri="{FF2B5EF4-FFF2-40B4-BE49-F238E27FC236}">
                <a16:creationId xmlns:a16="http://schemas.microsoft.com/office/drawing/2014/main" id="{8D05EE49-8BB1-4376-4AF2-66B5903CE346}"/>
              </a:ext>
            </a:extLst>
          </p:cNvPr>
          <p:cNvSpPr/>
          <p:nvPr/>
        </p:nvSpPr>
        <p:spPr>
          <a:xfrm>
            <a:off x="787272" y="3583181"/>
            <a:ext cx="1753386" cy="494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 Sold Price</a:t>
            </a:r>
          </a:p>
        </p:txBody>
      </p:sp>
      <p:sp>
        <p:nvSpPr>
          <p:cNvPr id="16" name="Rectangle: Rounded Corners 15">
            <a:extLst>
              <a:ext uri="{FF2B5EF4-FFF2-40B4-BE49-F238E27FC236}">
                <a16:creationId xmlns:a16="http://schemas.microsoft.com/office/drawing/2014/main" id="{F22A26DF-02DB-B59F-E7EA-B286D0F06B7F}"/>
              </a:ext>
            </a:extLst>
          </p:cNvPr>
          <p:cNvSpPr/>
          <p:nvPr/>
        </p:nvSpPr>
        <p:spPr>
          <a:xfrm>
            <a:off x="2958709" y="3584227"/>
            <a:ext cx="1753386" cy="494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 Days on Market</a:t>
            </a:r>
          </a:p>
        </p:txBody>
      </p:sp>
      <p:sp>
        <p:nvSpPr>
          <p:cNvPr id="17" name="Oval 16">
            <a:extLst>
              <a:ext uri="{FF2B5EF4-FFF2-40B4-BE49-F238E27FC236}">
                <a16:creationId xmlns:a16="http://schemas.microsoft.com/office/drawing/2014/main" id="{2B1CD2C8-9205-B77C-4F96-D20A50028191}"/>
              </a:ext>
            </a:extLst>
          </p:cNvPr>
          <p:cNvSpPr/>
          <p:nvPr/>
        </p:nvSpPr>
        <p:spPr>
          <a:xfrm>
            <a:off x="6174556" y="2508317"/>
            <a:ext cx="1946635" cy="1451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Finding Correlation within the data</a:t>
            </a:r>
          </a:p>
        </p:txBody>
      </p:sp>
      <p:sp>
        <p:nvSpPr>
          <p:cNvPr id="3" name="Rectangle 2">
            <a:extLst>
              <a:ext uri="{FF2B5EF4-FFF2-40B4-BE49-F238E27FC236}">
                <a16:creationId xmlns:a16="http://schemas.microsoft.com/office/drawing/2014/main" id="{B8164097-69F8-21E7-5AA9-F5F248BF94D0}"/>
              </a:ext>
            </a:extLst>
          </p:cNvPr>
          <p:cNvSpPr/>
          <p:nvPr/>
        </p:nvSpPr>
        <p:spPr>
          <a:xfrm>
            <a:off x="5920033" y="2361414"/>
            <a:ext cx="2432115" cy="1814660"/>
          </a:xfrm>
          <a:prstGeom prst="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96A1E3-C8BC-6988-2E37-72619E557665}"/>
              </a:ext>
            </a:extLst>
          </p:cNvPr>
          <p:cNvSpPr txBox="1"/>
          <p:nvPr/>
        </p:nvSpPr>
        <p:spPr>
          <a:xfrm>
            <a:off x="5931815" y="1884639"/>
            <a:ext cx="2432115" cy="227818"/>
          </a:xfrm>
          <a:prstGeom prst="rect">
            <a:avLst/>
          </a:prstGeom>
          <a:noFill/>
          <a:ln>
            <a:noFill/>
          </a:ln>
        </p:spPr>
        <p:txBody>
          <a:bodyPr spcFirstLastPara="1" wrap="square" lIns="91425" tIns="91425" rIns="91425" bIns="91425" rtlCol="0" anchor="t" anchorCtr="0">
            <a:noAutofit/>
          </a:bodyPr>
          <a:lstStyle/>
          <a:p>
            <a:pPr marL="0" indent="-457200" algn="l">
              <a:lnSpc>
                <a:spcPct val="150000"/>
              </a:lnSpc>
              <a:buFont typeface="Roboto"/>
              <a:buNone/>
            </a:pPr>
            <a:r>
              <a:rPr lang="en-US" sz="1600" dirty="0">
                <a:solidFill>
                  <a:srgbClr val="FFFFFF"/>
                </a:solidFill>
              </a:rPr>
              <a:t>Unsupervised Learning</a:t>
            </a:r>
          </a:p>
          <a:p>
            <a:pPr marL="0" indent="-457200" algn="l">
              <a:lnSpc>
                <a:spcPct val="150000"/>
              </a:lnSpc>
              <a:buFont typeface="Roboto"/>
              <a:buNone/>
            </a:pPr>
            <a:endParaRPr lang="en-US" sz="1600" dirty="0">
              <a:solidFill>
                <a:srgbClr val="FFFFFF"/>
              </a:solidFill>
            </a:endParaRPr>
          </a:p>
        </p:txBody>
      </p:sp>
      <p:cxnSp>
        <p:nvCxnSpPr>
          <p:cNvPr id="7" name="Connector: Elbow 6">
            <a:extLst>
              <a:ext uri="{FF2B5EF4-FFF2-40B4-BE49-F238E27FC236}">
                <a16:creationId xmlns:a16="http://schemas.microsoft.com/office/drawing/2014/main" id="{C775BD2D-3E3F-5108-238B-7E29C6C208E4}"/>
              </a:ext>
            </a:extLst>
          </p:cNvPr>
          <p:cNvCxnSpPr>
            <a:cxnSpLocks/>
          </p:cNvCxnSpPr>
          <p:nvPr/>
        </p:nvCxnSpPr>
        <p:spPr>
          <a:xfrm rot="5400000">
            <a:off x="1575699" y="2995591"/>
            <a:ext cx="508447" cy="409291"/>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114605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2382-5518-A149-86EB-2742FAD0C564}"/>
              </a:ext>
            </a:extLst>
          </p:cNvPr>
          <p:cNvSpPr>
            <a:spLocks noGrp="1"/>
          </p:cNvSpPr>
          <p:nvPr>
            <p:ph type="title"/>
          </p:nvPr>
        </p:nvSpPr>
        <p:spPr/>
        <p:txBody>
          <a:bodyPr>
            <a:normAutofit fontScale="90000"/>
          </a:bodyPr>
          <a:lstStyle/>
          <a:p>
            <a:r>
              <a:rPr lang="en-US" sz="2200" dirty="0"/>
              <a:t>Supervised Machine Learning</a:t>
            </a:r>
            <a:br>
              <a:rPr lang="en-US" sz="2200" dirty="0"/>
            </a:br>
            <a:r>
              <a:rPr lang="en-US" sz="1800" dirty="0"/>
              <a:t>Preprocessing</a:t>
            </a:r>
            <a:endParaRPr lang="en-US" sz="2200" dirty="0"/>
          </a:p>
        </p:txBody>
      </p:sp>
      <p:sp>
        <p:nvSpPr>
          <p:cNvPr id="3" name="Text Placeholder 2">
            <a:extLst>
              <a:ext uri="{FF2B5EF4-FFF2-40B4-BE49-F238E27FC236}">
                <a16:creationId xmlns:a16="http://schemas.microsoft.com/office/drawing/2014/main" id="{9AA62956-F350-E160-B9A2-B1ED702D75AA}"/>
              </a:ext>
            </a:extLst>
          </p:cNvPr>
          <p:cNvSpPr>
            <a:spLocks noGrp="1"/>
          </p:cNvSpPr>
          <p:nvPr>
            <p:ph type="body" idx="1"/>
          </p:nvPr>
        </p:nvSpPr>
        <p:spPr>
          <a:xfrm>
            <a:off x="378609" y="1201870"/>
            <a:ext cx="7139268" cy="3641552"/>
          </a:xfrm>
        </p:spPr>
        <p:txBody>
          <a:bodyPr>
            <a:normAutofit/>
          </a:bodyPr>
          <a:lstStyle/>
          <a:p>
            <a:pPr>
              <a:buAutoNum type="arabicPeriod"/>
            </a:pPr>
            <a:r>
              <a:rPr lang="en-US" sz="1600" dirty="0"/>
              <a:t>Provide clean and accurate data to the machine learning model</a:t>
            </a:r>
          </a:p>
          <a:p>
            <a:pPr>
              <a:buAutoNum type="arabicPeriod"/>
            </a:pPr>
            <a:r>
              <a:rPr lang="en-US" sz="1600" dirty="0"/>
              <a:t>Import tables from local database</a:t>
            </a:r>
          </a:p>
          <a:p>
            <a:pPr>
              <a:buAutoNum type="arabicPeriod"/>
            </a:pPr>
            <a:r>
              <a:rPr lang="en-US" sz="1600" dirty="0"/>
              <a:t>Merge relevant tables together and drop any unnecessary columns</a:t>
            </a:r>
          </a:p>
          <a:p>
            <a:pPr marL="114300" indent="0">
              <a:buNone/>
            </a:pPr>
            <a:endParaRPr lang="en-US" sz="1600" dirty="0"/>
          </a:p>
          <a:p>
            <a:r>
              <a:rPr lang="en-US" sz="1600" dirty="0"/>
              <a:t>After dropping and cleaning the data, we went from an average of </a:t>
            </a:r>
            <a:r>
              <a:rPr lang="en-US" sz="1600" b="1" dirty="0"/>
              <a:t>55</a:t>
            </a:r>
            <a:r>
              <a:rPr lang="en-US" sz="1600" dirty="0"/>
              <a:t> columns to only </a:t>
            </a:r>
            <a:r>
              <a:rPr lang="en-US" sz="1600" b="1" dirty="0"/>
              <a:t>20</a:t>
            </a:r>
            <a:r>
              <a:rPr lang="en-US" sz="1600" dirty="0"/>
              <a:t> relevant columns to use for the machine learning model.</a:t>
            </a:r>
          </a:p>
          <a:p>
            <a:r>
              <a:rPr lang="en-US" sz="1600" dirty="0"/>
              <a:t>Split data in an 80/20 ratio </a:t>
            </a:r>
          </a:p>
          <a:p>
            <a:pPr lvl="1"/>
            <a:r>
              <a:rPr lang="en-US" sz="1200" dirty="0"/>
              <a:t>80% will be used for training </a:t>
            </a:r>
          </a:p>
          <a:p>
            <a:pPr lvl="1"/>
            <a:r>
              <a:rPr lang="en-US" sz="1200" dirty="0"/>
              <a:t>20% will be used for validation</a:t>
            </a:r>
          </a:p>
          <a:p>
            <a:pPr marL="114300" indent="0">
              <a:buNone/>
            </a:pPr>
            <a:endParaRPr lang="en-US" sz="1600" dirty="0"/>
          </a:p>
        </p:txBody>
      </p:sp>
      <p:sp>
        <p:nvSpPr>
          <p:cNvPr id="4" name="Slide Number Placeholder 3">
            <a:extLst>
              <a:ext uri="{FF2B5EF4-FFF2-40B4-BE49-F238E27FC236}">
                <a16:creationId xmlns:a16="http://schemas.microsoft.com/office/drawing/2014/main" id="{C2E53ED3-2C1B-07F6-3705-AB64C9F51F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extLst>
      <p:ext uri="{BB962C8B-B14F-4D97-AF65-F5344CB8AC3E}">
        <p14:creationId xmlns:p14="http://schemas.microsoft.com/office/powerpoint/2010/main" val="2498968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fontScale="90000"/>
          </a:bodyPr>
          <a:lstStyle/>
          <a:p>
            <a:r>
              <a:rPr lang="en-US" sz="2200" dirty="0"/>
              <a:t>Supervised Machine Learning </a:t>
            </a:r>
            <a:br>
              <a:rPr lang="en-US" sz="2200" dirty="0"/>
            </a:br>
            <a:r>
              <a:rPr lang="en-US" sz="1800" dirty="0"/>
              <a:t>Columns Used</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7" name="Google Shape;153;p20">
            <a:extLst>
              <a:ext uri="{FF2B5EF4-FFF2-40B4-BE49-F238E27FC236}">
                <a16:creationId xmlns:a16="http://schemas.microsoft.com/office/drawing/2014/main" id="{74F612E5-AD0B-8033-DC7D-6CF6E761EF9D}"/>
              </a:ext>
            </a:extLst>
          </p:cNvPr>
          <p:cNvSpPr txBox="1">
            <a:spLocks/>
          </p:cNvSpPr>
          <p:nvPr/>
        </p:nvSpPr>
        <p:spPr>
          <a:xfrm>
            <a:off x="572852" y="1275836"/>
            <a:ext cx="1115675" cy="453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nSpc>
                <a:spcPct val="100000"/>
              </a:lnSpc>
              <a:buSzPct val="100000"/>
              <a:buNone/>
            </a:pPr>
            <a:r>
              <a:rPr lang="en-US" sz="1600" dirty="0"/>
              <a:t>List Price</a:t>
            </a:r>
          </a:p>
        </p:txBody>
      </p:sp>
      <p:sp>
        <p:nvSpPr>
          <p:cNvPr id="3" name="Google Shape;153;p20">
            <a:extLst>
              <a:ext uri="{FF2B5EF4-FFF2-40B4-BE49-F238E27FC236}">
                <a16:creationId xmlns:a16="http://schemas.microsoft.com/office/drawing/2014/main" id="{9906B38A-BE83-E39F-64E8-CE4F69C00E20}"/>
              </a:ext>
            </a:extLst>
          </p:cNvPr>
          <p:cNvSpPr txBox="1">
            <a:spLocks/>
          </p:cNvSpPr>
          <p:nvPr/>
        </p:nvSpPr>
        <p:spPr>
          <a:xfrm>
            <a:off x="5879264" y="1275836"/>
            <a:ext cx="1802263" cy="453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nSpc>
                <a:spcPct val="100000"/>
              </a:lnSpc>
              <a:buSzPct val="100000"/>
              <a:buNone/>
            </a:pPr>
            <a:r>
              <a:rPr lang="en-US" sz="1600" dirty="0"/>
              <a:t>Days on Market</a:t>
            </a:r>
          </a:p>
        </p:txBody>
      </p:sp>
      <p:sp>
        <p:nvSpPr>
          <p:cNvPr id="5" name="Google Shape;153;p20">
            <a:extLst>
              <a:ext uri="{FF2B5EF4-FFF2-40B4-BE49-F238E27FC236}">
                <a16:creationId xmlns:a16="http://schemas.microsoft.com/office/drawing/2014/main" id="{40898F97-43D1-67ED-563B-0D1EF25C98D9}"/>
              </a:ext>
            </a:extLst>
          </p:cNvPr>
          <p:cNvSpPr txBox="1">
            <a:spLocks/>
          </p:cNvSpPr>
          <p:nvPr/>
        </p:nvSpPr>
        <p:spPr>
          <a:xfrm>
            <a:off x="3396902" y="1275836"/>
            <a:ext cx="1115675" cy="453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nSpc>
                <a:spcPct val="100000"/>
              </a:lnSpc>
              <a:buSzPct val="100000"/>
              <a:buNone/>
            </a:pPr>
            <a:r>
              <a:rPr lang="en-US" sz="1600" dirty="0"/>
              <a:t>Sold Price</a:t>
            </a:r>
          </a:p>
        </p:txBody>
      </p:sp>
      <p:pic>
        <p:nvPicPr>
          <p:cNvPr id="8" name="Picture 7" descr="Table&#10;&#10;Description automatically generated">
            <a:extLst>
              <a:ext uri="{FF2B5EF4-FFF2-40B4-BE49-F238E27FC236}">
                <a16:creationId xmlns:a16="http://schemas.microsoft.com/office/drawing/2014/main" id="{74D33444-910B-13F2-FF03-9266677E9118}"/>
              </a:ext>
            </a:extLst>
          </p:cNvPr>
          <p:cNvPicPr>
            <a:picLocks noChangeAspect="1"/>
          </p:cNvPicPr>
          <p:nvPr/>
        </p:nvPicPr>
        <p:blipFill>
          <a:blip r:embed="rId2"/>
          <a:stretch>
            <a:fillRect/>
          </a:stretch>
        </p:blipFill>
        <p:spPr>
          <a:xfrm>
            <a:off x="76700" y="1697067"/>
            <a:ext cx="2471275" cy="2642200"/>
          </a:xfrm>
          <a:prstGeom prst="rect">
            <a:avLst/>
          </a:prstGeom>
        </p:spPr>
      </p:pic>
      <p:pic>
        <p:nvPicPr>
          <p:cNvPr id="10" name="Picture 9" descr="Graphical user interface, table&#10;&#10;Description automatically generated">
            <a:extLst>
              <a:ext uri="{FF2B5EF4-FFF2-40B4-BE49-F238E27FC236}">
                <a16:creationId xmlns:a16="http://schemas.microsoft.com/office/drawing/2014/main" id="{3222AAC5-38B7-D928-9F29-EF392AA7D85E}"/>
              </a:ext>
            </a:extLst>
          </p:cNvPr>
          <p:cNvPicPr>
            <a:picLocks noChangeAspect="1"/>
          </p:cNvPicPr>
          <p:nvPr/>
        </p:nvPicPr>
        <p:blipFill>
          <a:blip r:embed="rId3"/>
          <a:stretch>
            <a:fillRect/>
          </a:stretch>
        </p:blipFill>
        <p:spPr>
          <a:xfrm>
            <a:off x="2743540" y="1697065"/>
            <a:ext cx="2561513" cy="2637976"/>
          </a:xfrm>
          <a:prstGeom prst="rect">
            <a:avLst/>
          </a:prstGeom>
        </p:spPr>
      </p:pic>
      <p:pic>
        <p:nvPicPr>
          <p:cNvPr id="9" name="Picture 8">
            <a:extLst>
              <a:ext uri="{FF2B5EF4-FFF2-40B4-BE49-F238E27FC236}">
                <a16:creationId xmlns:a16="http://schemas.microsoft.com/office/drawing/2014/main" id="{067EDF83-5624-35F2-AD48-57EBDDF77612}"/>
              </a:ext>
            </a:extLst>
          </p:cNvPr>
          <p:cNvPicPr>
            <a:picLocks noChangeAspect="1"/>
          </p:cNvPicPr>
          <p:nvPr/>
        </p:nvPicPr>
        <p:blipFill>
          <a:blip r:embed="rId4"/>
          <a:stretch>
            <a:fillRect/>
          </a:stretch>
        </p:blipFill>
        <p:spPr>
          <a:xfrm>
            <a:off x="5469255" y="1701290"/>
            <a:ext cx="2632730" cy="2642201"/>
          </a:xfrm>
          <a:prstGeom prst="rect">
            <a:avLst/>
          </a:prstGeom>
        </p:spPr>
      </p:pic>
    </p:spTree>
    <p:extLst>
      <p:ext uri="{BB962C8B-B14F-4D97-AF65-F5344CB8AC3E}">
        <p14:creationId xmlns:p14="http://schemas.microsoft.com/office/powerpoint/2010/main" val="2609211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BD32-DC06-D33A-6D31-8BE12180E81D}"/>
              </a:ext>
            </a:extLst>
          </p:cNvPr>
          <p:cNvSpPr>
            <a:spLocks noGrp="1"/>
          </p:cNvSpPr>
          <p:nvPr>
            <p:ph type="title"/>
          </p:nvPr>
        </p:nvSpPr>
        <p:spPr>
          <a:xfrm>
            <a:off x="387900" y="300078"/>
            <a:ext cx="7969447" cy="686100"/>
          </a:xfrm>
        </p:spPr>
        <p:txBody>
          <a:bodyPr>
            <a:noAutofit/>
          </a:bodyPr>
          <a:lstStyle/>
          <a:p>
            <a:r>
              <a:rPr lang="en-US" sz="2000" dirty="0"/>
              <a:t>Supervised Machine Learning</a:t>
            </a:r>
            <a:br>
              <a:rPr lang="en-US" sz="2200" dirty="0"/>
            </a:br>
            <a:r>
              <a:rPr lang="en-US" sz="1600" dirty="0"/>
              <a:t>Predicting List Price</a:t>
            </a:r>
            <a:endParaRPr lang="en-US" sz="2200" dirty="0"/>
          </a:p>
        </p:txBody>
      </p:sp>
      <p:sp>
        <p:nvSpPr>
          <p:cNvPr id="4" name="Slide Number Placeholder 3">
            <a:extLst>
              <a:ext uri="{FF2B5EF4-FFF2-40B4-BE49-F238E27FC236}">
                <a16:creationId xmlns:a16="http://schemas.microsoft.com/office/drawing/2014/main" id="{DF2279A5-A65A-9C6F-781F-502962F81A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graphicFrame>
        <p:nvGraphicFramePr>
          <p:cNvPr id="3" name="Table 4">
            <a:extLst>
              <a:ext uri="{FF2B5EF4-FFF2-40B4-BE49-F238E27FC236}">
                <a16:creationId xmlns:a16="http://schemas.microsoft.com/office/drawing/2014/main" id="{E6765A25-7362-A669-0A38-0209214E891B}"/>
              </a:ext>
            </a:extLst>
          </p:cNvPr>
          <p:cNvGraphicFramePr>
            <a:graphicFrameLocks noGrp="1"/>
          </p:cNvGraphicFramePr>
          <p:nvPr>
            <p:extLst>
              <p:ext uri="{D42A27DB-BD31-4B8C-83A1-F6EECF244321}">
                <p14:modId xmlns:p14="http://schemas.microsoft.com/office/powerpoint/2010/main" val="956690893"/>
              </p:ext>
            </p:extLst>
          </p:nvPr>
        </p:nvGraphicFramePr>
        <p:xfrm>
          <a:off x="1603617" y="1336759"/>
          <a:ext cx="5538012" cy="3326458"/>
        </p:xfrm>
        <a:graphic>
          <a:graphicData uri="http://schemas.openxmlformats.org/drawingml/2006/table">
            <a:tbl>
              <a:tblPr firstRow="1" bandRow="1">
                <a:tableStyleId>{5C22544A-7EE6-4342-B048-85BDC9FD1C3A}</a:tableStyleId>
              </a:tblPr>
              <a:tblGrid>
                <a:gridCol w="3270940">
                  <a:extLst>
                    <a:ext uri="{9D8B030D-6E8A-4147-A177-3AD203B41FA5}">
                      <a16:colId xmlns:a16="http://schemas.microsoft.com/office/drawing/2014/main" val="1714748197"/>
                    </a:ext>
                  </a:extLst>
                </a:gridCol>
                <a:gridCol w="2267072">
                  <a:extLst>
                    <a:ext uri="{9D8B030D-6E8A-4147-A177-3AD203B41FA5}">
                      <a16:colId xmlns:a16="http://schemas.microsoft.com/office/drawing/2014/main" val="737693837"/>
                    </a:ext>
                  </a:extLst>
                </a:gridCol>
              </a:tblGrid>
              <a:tr h="471389">
                <a:tc>
                  <a:txBody>
                    <a:bodyPr/>
                    <a:lstStyle/>
                    <a:p>
                      <a:pPr algn="ctr"/>
                      <a:r>
                        <a:rPr lang="en-US" dirty="0"/>
                        <a:t>Unscaled Model</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t>Accuracy Score</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7655705"/>
                  </a:ext>
                </a:extLst>
              </a:tr>
              <a:tr h="471389">
                <a:tc>
                  <a:txBody>
                    <a:bodyPr/>
                    <a:lstStyle/>
                    <a:p>
                      <a:pPr algn="ctr"/>
                      <a:r>
                        <a:rPr lang="en-US" dirty="0">
                          <a:solidFill>
                            <a:sysClr val="windowText" lastClr="000000"/>
                          </a:solidFill>
                        </a:rPr>
                        <a:t>Random Forest Regressor</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77%</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8164662"/>
                  </a:ext>
                </a:extLst>
              </a:tr>
              <a:tr h="471389">
                <a:tc>
                  <a:txBody>
                    <a:bodyPr/>
                    <a:lstStyle/>
                    <a:p>
                      <a:pPr algn="ctr"/>
                      <a:r>
                        <a:rPr lang="en-US" dirty="0">
                          <a:solidFill>
                            <a:sysClr val="windowText" lastClr="000000"/>
                          </a:solidFill>
                        </a:rPr>
                        <a:t>Ridge Regression</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55%</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862199"/>
                  </a:ext>
                </a:extLst>
              </a:tr>
              <a:tr h="471389">
                <a:tc>
                  <a:txBody>
                    <a:bodyPr/>
                    <a:lstStyle/>
                    <a:p>
                      <a:pPr algn="ctr"/>
                      <a:r>
                        <a:rPr lang="en-US" dirty="0">
                          <a:solidFill>
                            <a:sysClr val="windowText" lastClr="000000"/>
                          </a:solidFill>
                        </a:rPr>
                        <a:t>Linear Regression</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60%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489828"/>
                  </a:ext>
                </a:extLst>
              </a:tr>
              <a:tr h="471389">
                <a:tc>
                  <a:txBody>
                    <a:bodyPr/>
                    <a:lstStyle/>
                    <a:p>
                      <a:pPr algn="ctr"/>
                      <a:r>
                        <a:rPr lang="en-US" dirty="0">
                          <a:solidFill>
                            <a:sysClr val="windowText" lastClr="000000"/>
                          </a:solidFill>
                        </a:rPr>
                        <a:t>Lasso</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60%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4683818"/>
                  </a:ext>
                </a:extLst>
              </a:tr>
              <a:tr h="498124">
                <a:tc>
                  <a:txBody>
                    <a:bodyPr/>
                    <a:lstStyle/>
                    <a:p>
                      <a:pPr algn="ctr"/>
                      <a:r>
                        <a:rPr lang="en-US" dirty="0">
                          <a:solidFill>
                            <a:sysClr val="windowText" lastClr="000000"/>
                          </a:solidFill>
                        </a:rPr>
                        <a:t>Elastic Net</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58%</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094117"/>
                  </a:ext>
                </a:extLst>
              </a:tr>
              <a:tr h="471389">
                <a:tc>
                  <a:txBody>
                    <a:bodyPr/>
                    <a:lstStyle/>
                    <a:p>
                      <a:pPr algn="ctr"/>
                      <a:r>
                        <a:rPr lang="en-US" dirty="0">
                          <a:solidFill>
                            <a:sysClr val="windowText" lastClr="000000"/>
                          </a:solidFill>
                        </a:rPr>
                        <a:t>Bayesian Ridge</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60%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9534063"/>
                  </a:ext>
                </a:extLst>
              </a:tr>
            </a:tbl>
          </a:graphicData>
        </a:graphic>
      </p:graphicFrame>
    </p:spTree>
    <p:extLst>
      <p:ext uri="{BB962C8B-B14F-4D97-AF65-F5344CB8AC3E}">
        <p14:creationId xmlns:p14="http://schemas.microsoft.com/office/powerpoint/2010/main" val="123308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fontScale="90000"/>
          </a:bodyPr>
          <a:lstStyle/>
          <a:p>
            <a:r>
              <a:rPr lang="en-US" sz="2200" dirty="0"/>
              <a:t>Supervised Machine Learning</a:t>
            </a:r>
            <a:br>
              <a:rPr lang="en-US" sz="2200" dirty="0"/>
            </a:br>
            <a:r>
              <a:rPr lang="en-US" sz="1800" dirty="0"/>
              <a:t>List Price Prediction Results</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15" name="TextBox 14">
            <a:extLst>
              <a:ext uri="{FF2B5EF4-FFF2-40B4-BE49-F238E27FC236}">
                <a16:creationId xmlns:a16="http://schemas.microsoft.com/office/drawing/2014/main" id="{092F905B-8A1E-3D7B-5BA9-8FCE281D3EBD}"/>
              </a:ext>
            </a:extLst>
          </p:cNvPr>
          <p:cNvSpPr txBox="1"/>
          <p:nvPr/>
        </p:nvSpPr>
        <p:spPr>
          <a:xfrm>
            <a:off x="3028122" y="682487"/>
            <a:ext cx="0" cy="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endParaRPr lang="en-US" sz="1600" dirty="0">
              <a:solidFill>
                <a:srgbClr val="FFFFFF"/>
              </a:solidFill>
            </a:endParaRPr>
          </a:p>
        </p:txBody>
      </p:sp>
      <p:pic>
        <p:nvPicPr>
          <p:cNvPr id="11" name="Picture 10" descr="Chart&#10;&#10;Description automatically generated">
            <a:extLst>
              <a:ext uri="{FF2B5EF4-FFF2-40B4-BE49-F238E27FC236}">
                <a16:creationId xmlns:a16="http://schemas.microsoft.com/office/drawing/2014/main" id="{A7B4557E-1175-CFAC-1448-D8EF5F61457D}"/>
              </a:ext>
            </a:extLst>
          </p:cNvPr>
          <p:cNvPicPr>
            <a:picLocks noChangeAspect="1"/>
          </p:cNvPicPr>
          <p:nvPr/>
        </p:nvPicPr>
        <p:blipFill>
          <a:blip r:embed="rId3"/>
          <a:stretch>
            <a:fillRect/>
          </a:stretch>
        </p:blipFill>
        <p:spPr>
          <a:xfrm>
            <a:off x="4244983" y="956059"/>
            <a:ext cx="2875863" cy="1762134"/>
          </a:xfrm>
          <a:prstGeom prst="rect">
            <a:avLst/>
          </a:prstGeom>
        </p:spPr>
      </p:pic>
      <p:pic>
        <p:nvPicPr>
          <p:cNvPr id="25" name="Picture 24" descr="Chart, bar chart&#10;&#10;Description automatically generated">
            <a:extLst>
              <a:ext uri="{FF2B5EF4-FFF2-40B4-BE49-F238E27FC236}">
                <a16:creationId xmlns:a16="http://schemas.microsoft.com/office/drawing/2014/main" id="{7F564465-6D14-8CD9-9960-5FC634724266}"/>
              </a:ext>
            </a:extLst>
          </p:cNvPr>
          <p:cNvPicPr>
            <a:picLocks noChangeAspect="1"/>
          </p:cNvPicPr>
          <p:nvPr/>
        </p:nvPicPr>
        <p:blipFill>
          <a:blip r:embed="rId4"/>
          <a:stretch>
            <a:fillRect/>
          </a:stretch>
        </p:blipFill>
        <p:spPr>
          <a:xfrm>
            <a:off x="4244983" y="2817272"/>
            <a:ext cx="2875863" cy="2156898"/>
          </a:xfrm>
          <a:prstGeom prst="rect">
            <a:avLst/>
          </a:prstGeom>
        </p:spPr>
      </p:pic>
      <p:sp>
        <p:nvSpPr>
          <p:cNvPr id="5" name="Text Placeholder 2">
            <a:extLst>
              <a:ext uri="{FF2B5EF4-FFF2-40B4-BE49-F238E27FC236}">
                <a16:creationId xmlns:a16="http://schemas.microsoft.com/office/drawing/2014/main" id="{007973CA-2BCC-B7E1-79BC-1F3324472C19}"/>
              </a:ext>
            </a:extLst>
          </p:cNvPr>
          <p:cNvSpPr>
            <a:spLocks noGrp="1"/>
          </p:cNvSpPr>
          <p:nvPr>
            <p:ph type="body" idx="1"/>
          </p:nvPr>
        </p:nvSpPr>
        <p:spPr>
          <a:xfrm>
            <a:off x="407049" y="1111331"/>
            <a:ext cx="7139268" cy="3641552"/>
          </a:xfrm>
        </p:spPr>
        <p:txBody>
          <a:bodyPr>
            <a:normAutofit/>
          </a:bodyPr>
          <a:lstStyle/>
          <a:p>
            <a:r>
              <a:rPr lang="en-US" sz="1600" dirty="0"/>
              <a:t>Random Forest Regressor</a:t>
            </a:r>
          </a:p>
          <a:p>
            <a:pPr lvl="1"/>
            <a:r>
              <a:rPr lang="en-US" sz="1200" dirty="0"/>
              <a:t>Regression model</a:t>
            </a:r>
          </a:p>
          <a:p>
            <a:pPr lvl="1"/>
            <a:r>
              <a:rPr lang="en-US" sz="1200" dirty="0"/>
              <a:t>Retraining on random states</a:t>
            </a:r>
          </a:p>
          <a:p>
            <a:pPr lvl="1"/>
            <a:r>
              <a:rPr lang="en-US" sz="1200" dirty="0"/>
              <a:t>Built-in functions</a:t>
            </a:r>
          </a:p>
          <a:p>
            <a:pPr lvl="1"/>
            <a:endParaRPr lang="en-US" sz="1200" dirty="0"/>
          </a:p>
          <a:p>
            <a:r>
              <a:rPr lang="en-US" sz="1600" dirty="0"/>
              <a:t>StandardScaler</a:t>
            </a:r>
          </a:p>
          <a:p>
            <a:pPr lvl="1"/>
            <a:r>
              <a:rPr lang="en-US" sz="1200" dirty="0"/>
              <a:t>Mean = 0 and SD = 1</a:t>
            </a:r>
          </a:p>
          <a:p>
            <a:pPr lvl="1"/>
            <a:r>
              <a:rPr lang="en-US" sz="1200" dirty="0"/>
              <a:t>Model accuracy: 75%</a:t>
            </a:r>
          </a:p>
          <a:p>
            <a:pPr lvl="1"/>
            <a:endParaRPr lang="en-US" sz="1200" dirty="0"/>
          </a:p>
        </p:txBody>
      </p:sp>
    </p:spTree>
    <p:extLst>
      <p:ext uri="{BB962C8B-B14F-4D97-AF65-F5344CB8AC3E}">
        <p14:creationId xmlns:p14="http://schemas.microsoft.com/office/powerpoint/2010/main" val="124507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15" name="TextBox 14">
            <a:extLst>
              <a:ext uri="{FF2B5EF4-FFF2-40B4-BE49-F238E27FC236}">
                <a16:creationId xmlns:a16="http://schemas.microsoft.com/office/drawing/2014/main" id="{092F905B-8A1E-3D7B-5BA9-8FCE281D3EBD}"/>
              </a:ext>
            </a:extLst>
          </p:cNvPr>
          <p:cNvSpPr txBox="1"/>
          <p:nvPr/>
        </p:nvSpPr>
        <p:spPr>
          <a:xfrm>
            <a:off x="3028122" y="682487"/>
            <a:ext cx="0" cy="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endParaRPr lang="en-US" sz="1600" dirty="0">
              <a:solidFill>
                <a:srgbClr val="FFFFFF"/>
              </a:solidFill>
            </a:endParaRPr>
          </a:p>
        </p:txBody>
      </p:sp>
      <p:sp>
        <p:nvSpPr>
          <p:cNvPr id="5" name="Text Placeholder 2">
            <a:extLst>
              <a:ext uri="{FF2B5EF4-FFF2-40B4-BE49-F238E27FC236}">
                <a16:creationId xmlns:a16="http://schemas.microsoft.com/office/drawing/2014/main" id="{007973CA-2BCC-B7E1-79BC-1F3324472C19}"/>
              </a:ext>
            </a:extLst>
          </p:cNvPr>
          <p:cNvSpPr>
            <a:spLocks noGrp="1"/>
          </p:cNvSpPr>
          <p:nvPr>
            <p:ph type="body" idx="1"/>
          </p:nvPr>
        </p:nvSpPr>
        <p:spPr>
          <a:xfrm>
            <a:off x="407049" y="1111331"/>
            <a:ext cx="7139268" cy="3641552"/>
          </a:xfrm>
        </p:spPr>
        <p:txBody>
          <a:bodyPr>
            <a:normAutofit/>
          </a:bodyPr>
          <a:lstStyle/>
          <a:p>
            <a:r>
              <a:rPr lang="en-US" sz="1600" dirty="0"/>
              <a:t>Random Forest Regressor</a:t>
            </a:r>
          </a:p>
          <a:p>
            <a:pPr lvl="1"/>
            <a:r>
              <a:rPr lang="en-US" sz="1200" dirty="0"/>
              <a:t>Regression model</a:t>
            </a:r>
          </a:p>
          <a:p>
            <a:pPr lvl="1"/>
            <a:r>
              <a:rPr lang="en-US" sz="1200" dirty="0"/>
              <a:t>Retraining on random states</a:t>
            </a:r>
          </a:p>
          <a:p>
            <a:pPr lvl="1"/>
            <a:r>
              <a:rPr lang="en-US" sz="1200" dirty="0"/>
              <a:t>Built-in functions</a:t>
            </a:r>
          </a:p>
          <a:p>
            <a:pPr lvl="1"/>
            <a:endParaRPr lang="en-US" sz="1200" dirty="0"/>
          </a:p>
          <a:p>
            <a:r>
              <a:rPr lang="en-US" sz="1600" dirty="0"/>
              <a:t>StandardScaler</a:t>
            </a:r>
          </a:p>
          <a:p>
            <a:pPr lvl="1"/>
            <a:r>
              <a:rPr lang="en-US" sz="1200" dirty="0"/>
              <a:t>Mean = 0 and SD = 1</a:t>
            </a:r>
          </a:p>
          <a:p>
            <a:pPr lvl="1"/>
            <a:r>
              <a:rPr lang="en-US" sz="1200" dirty="0"/>
              <a:t>Model accuracy: 86%</a:t>
            </a:r>
          </a:p>
          <a:p>
            <a:pPr lvl="1"/>
            <a:endParaRPr lang="en-US" sz="1200" dirty="0"/>
          </a:p>
        </p:txBody>
      </p:sp>
      <p:pic>
        <p:nvPicPr>
          <p:cNvPr id="3" name="Picture 2" descr="Chart, bar chart&#10;&#10;Description automatically generated">
            <a:extLst>
              <a:ext uri="{FF2B5EF4-FFF2-40B4-BE49-F238E27FC236}">
                <a16:creationId xmlns:a16="http://schemas.microsoft.com/office/drawing/2014/main" id="{27B57E67-1FCB-921A-FB48-BD306D2B108D}"/>
              </a:ext>
            </a:extLst>
          </p:cNvPr>
          <p:cNvPicPr>
            <a:picLocks noChangeAspect="1"/>
          </p:cNvPicPr>
          <p:nvPr/>
        </p:nvPicPr>
        <p:blipFill>
          <a:blip r:embed="rId3"/>
          <a:stretch>
            <a:fillRect/>
          </a:stretch>
        </p:blipFill>
        <p:spPr>
          <a:xfrm>
            <a:off x="4320362" y="914563"/>
            <a:ext cx="2600930" cy="1950698"/>
          </a:xfrm>
          <a:prstGeom prst="rect">
            <a:avLst/>
          </a:prstGeom>
        </p:spPr>
      </p:pic>
      <p:pic>
        <p:nvPicPr>
          <p:cNvPr id="6" name="Picture 5" descr="Chart, bar chart&#10;&#10;Description automatically generated">
            <a:extLst>
              <a:ext uri="{FF2B5EF4-FFF2-40B4-BE49-F238E27FC236}">
                <a16:creationId xmlns:a16="http://schemas.microsoft.com/office/drawing/2014/main" id="{6187FD14-D459-83C1-B1E7-BDA3F63D5B95}"/>
              </a:ext>
            </a:extLst>
          </p:cNvPr>
          <p:cNvPicPr>
            <a:picLocks noChangeAspect="1"/>
          </p:cNvPicPr>
          <p:nvPr/>
        </p:nvPicPr>
        <p:blipFill>
          <a:blip r:embed="rId4"/>
          <a:stretch>
            <a:fillRect/>
          </a:stretch>
        </p:blipFill>
        <p:spPr>
          <a:xfrm>
            <a:off x="4320362" y="2932107"/>
            <a:ext cx="2600930" cy="1950697"/>
          </a:xfrm>
          <a:prstGeom prst="rect">
            <a:avLst/>
          </a:prstGeom>
        </p:spPr>
      </p:pic>
      <p:sp>
        <p:nvSpPr>
          <p:cNvPr id="7" name="Title 1">
            <a:extLst>
              <a:ext uri="{FF2B5EF4-FFF2-40B4-BE49-F238E27FC236}">
                <a16:creationId xmlns:a16="http://schemas.microsoft.com/office/drawing/2014/main" id="{BD179B1C-DE5B-3D8B-616D-095E4CA148EE}"/>
              </a:ext>
            </a:extLst>
          </p:cNvPr>
          <p:cNvSpPr txBox="1">
            <a:spLocks/>
          </p:cNvSpPr>
          <p:nvPr/>
        </p:nvSpPr>
        <p:spPr>
          <a:xfrm>
            <a:off x="378608" y="281695"/>
            <a:ext cx="8368200" cy="686100"/>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200" dirty="0"/>
              <a:t>Supervised Machine Learning</a:t>
            </a:r>
            <a:br>
              <a:rPr lang="en-US" sz="2200" dirty="0"/>
            </a:br>
            <a:r>
              <a:rPr lang="en-US" sz="1800" dirty="0"/>
              <a:t>Sold Price Prediction Results</a:t>
            </a:r>
            <a:endParaRPr lang="en-US" dirty="0"/>
          </a:p>
        </p:txBody>
      </p:sp>
    </p:spTree>
    <p:extLst>
      <p:ext uri="{BB962C8B-B14F-4D97-AF65-F5344CB8AC3E}">
        <p14:creationId xmlns:p14="http://schemas.microsoft.com/office/powerpoint/2010/main" val="4046516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BD32-DC06-D33A-6D31-8BE12180E81D}"/>
              </a:ext>
            </a:extLst>
          </p:cNvPr>
          <p:cNvSpPr>
            <a:spLocks noGrp="1"/>
          </p:cNvSpPr>
          <p:nvPr>
            <p:ph type="title"/>
          </p:nvPr>
        </p:nvSpPr>
        <p:spPr>
          <a:xfrm>
            <a:off x="387900" y="300078"/>
            <a:ext cx="7969447" cy="686100"/>
          </a:xfrm>
        </p:spPr>
        <p:txBody>
          <a:bodyPr>
            <a:noAutofit/>
          </a:bodyPr>
          <a:lstStyle/>
          <a:p>
            <a:r>
              <a:rPr lang="en-US" sz="2000" dirty="0"/>
              <a:t>Supervised Machine Learning</a:t>
            </a:r>
            <a:br>
              <a:rPr lang="en-US" sz="2200" dirty="0"/>
            </a:br>
            <a:r>
              <a:rPr lang="en-US" sz="1600" dirty="0"/>
              <a:t>Predicting Days on Market</a:t>
            </a:r>
            <a:endParaRPr lang="en-US" sz="2200" dirty="0"/>
          </a:p>
        </p:txBody>
      </p:sp>
      <p:sp>
        <p:nvSpPr>
          <p:cNvPr id="4" name="Slide Number Placeholder 3">
            <a:extLst>
              <a:ext uri="{FF2B5EF4-FFF2-40B4-BE49-F238E27FC236}">
                <a16:creationId xmlns:a16="http://schemas.microsoft.com/office/drawing/2014/main" id="{DF2279A5-A65A-9C6F-781F-502962F81A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graphicFrame>
        <p:nvGraphicFramePr>
          <p:cNvPr id="3" name="Table 4">
            <a:extLst>
              <a:ext uri="{FF2B5EF4-FFF2-40B4-BE49-F238E27FC236}">
                <a16:creationId xmlns:a16="http://schemas.microsoft.com/office/drawing/2014/main" id="{E6765A25-7362-A669-0A38-0209214E891B}"/>
              </a:ext>
            </a:extLst>
          </p:cNvPr>
          <p:cNvGraphicFramePr>
            <a:graphicFrameLocks noGrp="1"/>
          </p:cNvGraphicFramePr>
          <p:nvPr>
            <p:extLst>
              <p:ext uri="{D42A27DB-BD31-4B8C-83A1-F6EECF244321}">
                <p14:modId xmlns:p14="http://schemas.microsoft.com/office/powerpoint/2010/main" val="3375791169"/>
              </p:ext>
            </p:extLst>
          </p:nvPr>
        </p:nvGraphicFramePr>
        <p:xfrm>
          <a:off x="1419177" y="1700744"/>
          <a:ext cx="5906892" cy="2450487"/>
        </p:xfrm>
        <a:graphic>
          <a:graphicData uri="http://schemas.openxmlformats.org/drawingml/2006/table">
            <a:tbl>
              <a:tblPr firstRow="1" bandRow="1">
                <a:tableStyleId>{5C22544A-7EE6-4342-B048-85BDC9FD1C3A}</a:tableStyleId>
              </a:tblPr>
              <a:tblGrid>
                <a:gridCol w="3488813">
                  <a:extLst>
                    <a:ext uri="{9D8B030D-6E8A-4147-A177-3AD203B41FA5}">
                      <a16:colId xmlns:a16="http://schemas.microsoft.com/office/drawing/2014/main" val="1714748197"/>
                    </a:ext>
                  </a:extLst>
                </a:gridCol>
                <a:gridCol w="2418079">
                  <a:extLst>
                    <a:ext uri="{9D8B030D-6E8A-4147-A177-3AD203B41FA5}">
                      <a16:colId xmlns:a16="http://schemas.microsoft.com/office/drawing/2014/main" val="737693837"/>
                    </a:ext>
                  </a:extLst>
                </a:gridCol>
              </a:tblGrid>
              <a:tr h="471389">
                <a:tc>
                  <a:txBody>
                    <a:bodyPr/>
                    <a:lstStyle/>
                    <a:p>
                      <a:pPr algn="ctr"/>
                      <a:r>
                        <a:rPr lang="en-US" dirty="0"/>
                        <a:t>Model</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t>Balanced Accuracy Score</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7655705"/>
                  </a:ext>
                </a:extLst>
              </a:tr>
              <a:tr h="471389">
                <a:tc>
                  <a:txBody>
                    <a:bodyPr/>
                    <a:lstStyle/>
                    <a:p>
                      <a:pPr algn="ctr"/>
                      <a:r>
                        <a:rPr lang="en-US" dirty="0">
                          <a:solidFill>
                            <a:sysClr val="windowText" lastClr="000000"/>
                          </a:solidFill>
                        </a:rPr>
                        <a:t>Balanced Random Forest Classifier</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63%</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8164662"/>
                  </a:ext>
                </a:extLst>
              </a:tr>
              <a:tr h="471389">
                <a:tc>
                  <a:txBody>
                    <a:bodyPr/>
                    <a:lstStyle/>
                    <a:p>
                      <a:pPr algn="ctr"/>
                      <a:r>
                        <a:rPr lang="en-US" dirty="0">
                          <a:solidFill>
                            <a:sysClr val="windowText" lastClr="000000"/>
                          </a:solidFill>
                        </a:rPr>
                        <a:t>Balanced Random Forest Classifier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2">
                              <a:lumMod val="10000"/>
                            </a:schemeClr>
                          </a:solidFill>
                        </a:rPr>
                        <a:t>(</a:t>
                      </a:r>
                      <a:r>
                        <a:rPr lang="en-US" sz="1400" dirty="0">
                          <a:solidFill>
                            <a:schemeClr val="tx2">
                              <a:lumMod val="10000"/>
                            </a:schemeClr>
                          </a:solidFill>
                        </a:rPr>
                        <a:t>with dropped columns</a:t>
                      </a:r>
                      <a:r>
                        <a:rPr lang="en-US" dirty="0">
                          <a:solidFill>
                            <a:schemeClr val="tx2">
                              <a:lumMod val="10000"/>
                            </a:schemeClr>
                          </a:solidFill>
                        </a:rPr>
                        <a:t>)</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70%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862199"/>
                  </a:ext>
                </a:extLst>
              </a:tr>
              <a:tr h="471389">
                <a:tc>
                  <a:txBody>
                    <a:bodyPr/>
                    <a:lstStyle/>
                    <a:p>
                      <a:pPr algn="ctr"/>
                      <a:r>
                        <a:rPr lang="en-US" dirty="0">
                          <a:solidFill>
                            <a:sysClr val="windowText" lastClr="000000"/>
                          </a:solidFill>
                        </a:rPr>
                        <a:t>Easy Ensemble Classifier</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44%</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489828"/>
                  </a:ext>
                </a:extLst>
              </a:tr>
              <a:tr h="471389">
                <a:tc>
                  <a:txBody>
                    <a:bodyPr/>
                    <a:lstStyle/>
                    <a:p>
                      <a:pPr algn="ctr"/>
                      <a:r>
                        <a:rPr lang="en-US" dirty="0">
                          <a:solidFill>
                            <a:sysClr val="windowText" lastClr="000000"/>
                          </a:solidFill>
                        </a:rPr>
                        <a:t>Easy Ensemble Classifier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2">
                              <a:lumMod val="10000"/>
                            </a:schemeClr>
                          </a:solidFill>
                        </a:rPr>
                        <a:t>(</a:t>
                      </a:r>
                      <a:r>
                        <a:rPr lang="en-US" sz="1400" dirty="0">
                          <a:solidFill>
                            <a:schemeClr val="tx2">
                              <a:lumMod val="10000"/>
                            </a:schemeClr>
                          </a:solidFill>
                        </a:rPr>
                        <a:t>with dropped columns</a:t>
                      </a:r>
                      <a:r>
                        <a:rPr lang="en-US" dirty="0">
                          <a:solidFill>
                            <a:schemeClr val="tx2">
                              <a:lumMod val="10000"/>
                            </a:schemeClr>
                          </a:solidFill>
                        </a:rPr>
                        <a:t>)</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37%</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4683818"/>
                  </a:ext>
                </a:extLst>
              </a:tr>
            </a:tbl>
          </a:graphicData>
        </a:graphic>
      </p:graphicFrame>
    </p:spTree>
    <p:extLst>
      <p:ext uri="{BB962C8B-B14F-4D97-AF65-F5344CB8AC3E}">
        <p14:creationId xmlns:p14="http://schemas.microsoft.com/office/powerpoint/2010/main" val="50731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
        <p:nvSpPr>
          <p:cNvPr id="15" name="TextBox 14">
            <a:extLst>
              <a:ext uri="{FF2B5EF4-FFF2-40B4-BE49-F238E27FC236}">
                <a16:creationId xmlns:a16="http://schemas.microsoft.com/office/drawing/2014/main" id="{092F905B-8A1E-3D7B-5BA9-8FCE281D3EBD}"/>
              </a:ext>
            </a:extLst>
          </p:cNvPr>
          <p:cNvSpPr txBox="1"/>
          <p:nvPr/>
        </p:nvSpPr>
        <p:spPr>
          <a:xfrm>
            <a:off x="3028122" y="682487"/>
            <a:ext cx="0" cy="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endParaRPr lang="en-US" sz="1600" dirty="0">
              <a:solidFill>
                <a:srgbClr val="FFFFFF"/>
              </a:solidFill>
            </a:endParaRPr>
          </a:p>
        </p:txBody>
      </p:sp>
      <p:sp>
        <p:nvSpPr>
          <p:cNvPr id="5" name="Text Placeholder 2">
            <a:extLst>
              <a:ext uri="{FF2B5EF4-FFF2-40B4-BE49-F238E27FC236}">
                <a16:creationId xmlns:a16="http://schemas.microsoft.com/office/drawing/2014/main" id="{007973CA-2BCC-B7E1-79BC-1F3324472C19}"/>
              </a:ext>
            </a:extLst>
          </p:cNvPr>
          <p:cNvSpPr>
            <a:spLocks noGrp="1"/>
          </p:cNvSpPr>
          <p:nvPr>
            <p:ph type="body" idx="1"/>
          </p:nvPr>
        </p:nvSpPr>
        <p:spPr>
          <a:xfrm>
            <a:off x="407048" y="1111331"/>
            <a:ext cx="3925255" cy="3641552"/>
          </a:xfrm>
        </p:spPr>
        <p:txBody>
          <a:bodyPr>
            <a:normAutofit/>
          </a:bodyPr>
          <a:lstStyle/>
          <a:p>
            <a:r>
              <a:rPr lang="en-US" sz="1600" dirty="0"/>
              <a:t>Balanced Random Forest Classifier</a:t>
            </a:r>
          </a:p>
          <a:p>
            <a:pPr lvl="1"/>
            <a:r>
              <a:rPr lang="en-US" sz="1200" dirty="0"/>
              <a:t>Classification model</a:t>
            </a:r>
          </a:p>
          <a:p>
            <a:pPr lvl="1"/>
            <a:r>
              <a:rPr lang="en-US" sz="1200" dirty="0"/>
              <a:t>Retraining on random states</a:t>
            </a:r>
          </a:p>
          <a:p>
            <a:pPr lvl="1"/>
            <a:r>
              <a:rPr lang="en-US" sz="1200" dirty="0"/>
              <a:t>Built-in functions</a:t>
            </a:r>
          </a:p>
          <a:p>
            <a:pPr lvl="1"/>
            <a:endParaRPr lang="en-US" sz="1200" dirty="0"/>
          </a:p>
          <a:p>
            <a:r>
              <a:rPr lang="en-US" sz="1600" dirty="0"/>
              <a:t>Bucketing</a:t>
            </a:r>
          </a:p>
          <a:p>
            <a:pPr lvl="1"/>
            <a:r>
              <a:rPr lang="en-US" sz="1200" dirty="0"/>
              <a:t>Less than/more than 2 months</a:t>
            </a:r>
          </a:p>
          <a:p>
            <a:pPr lvl="1"/>
            <a:endParaRPr lang="en-US" sz="1200" dirty="0"/>
          </a:p>
        </p:txBody>
      </p:sp>
      <p:sp>
        <p:nvSpPr>
          <p:cNvPr id="7" name="Title 1">
            <a:extLst>
              <a:ext uri="{FF2B5EF4-FFF2-40B4-BE49-F238E27FC236}">
                <a16:creationId xmlns:a16="http://schemas.microsoft.com/office/drawing/2014/main" id="{BD179B1C-DE5B-3D8B-616D-095E4CA148EE}"/>
              </a:ext>
            </a:extLst>
          </p:cNvPr>
          <p:cNvSpPr txBox="1">
            <a:spLocks/>
          </p:cNvSpPr>
          <p:nvPr/>
        </p:nvSpPr>
        <p:spPr>
          <a:xfrm>
            <a:off x="378608" y="281695"/>
            <a:ext cx="8368200" cy="686100"/>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200" dirty="0"/>
              <a:t>Supervised Machine Learning</a:t>
            </a:r>
            <a:br>
              <a:rPr lang="en-US" sz="2200" dirty="0"/>
            </a:br>
            <a:r>
              <a:rPr lang="en-US" sz="1800" dirty="0"/>
              <a:t>Days on Market Prediction Results</a:t>
            </a:r>
            <a:endParaRPr lang="en-US" dirty="0"/>
          </a:p>
        </p:txBody>
      </p:sp>
      <p:pic>
        <p:nvPicPr>
          <p:cNvPr id="2" name="Picture 1">
            <a:extLst>
              <a:ext uri="{FF2B5EF4-FFF2-40B4-BE49-F238E27FC236}">
                <a16:creationId xmlns:a16="http://schemas.microsoft.com/office/drawing/2014/main" id="{0FAA6EDB-FBF3-DBBB-57B8-8DFB7D143F64}"/>
              </a:ext>
            </a:extLst>
          </p:cNvPr>
          <p:cNvPicPr>
            <a:picLocks noChangeAspect="1"/>
          </p:cNvPicPr>
          <p:nvPr/>
        </p:nvPicPr>
        <p:blipFill>
          <a:blip r:embed="rId3"/>
          <a:stretch>
            <a:fillRect/>
          </a:stretch>
        </p:blipFill>
        <p:spPr>
          <a:xfrm>
            <a:off x="4460040" y="130418"/>
            <a:ext cx="2868365" cy="2248798"/>
          </a:xfrm>
          <a:prstGeom prst="rect">
            <a:avLst/>
          </a:prstGeom>
        </p:spPr>
      </p:pic>
      <p:pic>
        <p:nvPicPr>
          <p:cNvPr id="8" name="Picture 7">
            <a:extLst>
              <a:ext uri="{FF2B5EF4-FFF2-40B4-BE49-F238E27FC236}">
                <a16:creationId xmlns:a16="http://schemas.microsoft.com/office/drawing/2014/main" id="{7A1D3040-0F04-F670-F3CB-B0F0FC9BE63C}"/>
              </a:ext>
            </a:extLst>
          </p:cNvPr>
          <p:cNvPicPr>
            <a:picLocks noChangeAspect="1"/>
          </p:cNvPicPr>
          <p:nvPr/>
        </p:nvPicPr>
        <p:blipFill>
          <a:blip r:embed="rId4"/>
          <a:stretch>
            <a:fillRect/>
          </a:stretch>
        </p:blipFill>
        <p:spPr>
          <a:xfrm>
            <a:off x="4460040" y="2522660"/>
            <a:ext cx="2857157" cy="2337357"/>
          </a:xfrm>
          <a:prstGeom prst="rect">
            <a:avLst/>
          </a:prstGeom>
        </p:spPr>
      </p:pic>
      <p:pic>
        <p:nvPicPr>
          <p:cNvPr id="9" name="Picture 8">
            <a:extLst>
              <a:ext uri="{FF2B5EF4-FFF2-40B4-BE49-F238E27FC236}">
                <a16:creationId xmlns:a16="http://schemas.microsoft.com/office/drawing/2014/main" id="{F61CE9FE-549B-993A-62F4-6F3318E5BD5F}"/>
              </a:ext>
            </a:extLst>
          </p:cNvPr>
          <p:cNvPicPr>
            <a:picLocks noChangeAspect="1"/>
          </p:cNvPicPr>
          <p:nvPr/>
        </p:nvPicPr>
        <p:blipFill>
          <a:blip r:embed="rId5"/>
          <a:stretch>
            <a:fillRect/>
          </a:stretch>
        </p:blipFill>
        <p:spPr>
          <a:xfrm>
            <a:off x="737589" y="3159790"/>
            <a:ext cx="2973277" cy="1700227"/>
          </a:xfrm>
          <a:prstGeom prst="rect">
            <a:avLst/>
          </a:prstGeom>
        </p:spPr>
      </p:pic>
    </p:spTree>
    <p:extLst>
      <p:ext uri="{BB962C8B-B14F-4D97-AF65-F5344CB8AC3E}">
        <p14:creationId xmlns:p14="http://schemas.microsoft.com/office/powerpoint/2010/main" val="2234897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B55FA-C6DA-A96E-ABD7-4644C2CB1DFC}"/>
              </a:ext>
            </a:extLst>
          </p:cNvPr>
          <p:cNvSpPr>
            <a:spLocks noGrp="1"/>
          </p:cNvSpPr>
          <p:nvPr>
            <p:ph type="title"/>
          </p:nvPr>
        </p:nvSpPr>
        <p:spPr/>
        <p:txBody>
          <a:bodyPr>
            <a:normAutofit fontScale="90000"/>
          </a:bodyPr>
          <a:lstStyle/>
          <a:p>
            <a:r>
              <a:rPr lang="en-US" sz="2200" dirty="0"/>
              <a:t>Machine Learning</a:t>
            </a:r>
            <a:br>
              <a:rPr lang="en-US" sz="2400" dirty="0"/>
            </a:br>
            <a:r>
              <a:rPr lang="en-US" sz="1800" dirty="0"/>
              <a:t>Unsupervised Learning</a:t>
            </a:r>
            <a:endParaRPr lang="en-US" sz="2400" dirty="0"/>
          </a:p>
        </p:txBody>
      </p:sp>
      <p:sp>
        <p:nvSpPr>
          <p:cNvPr id="3" name="Text Placeholder 2">
            <a:extLst>
              <a:ext uri="{FF2B5EF4-FFF2-40B4-BE49-F238E27FC236}">
                <a16:creationId xmlns:a16="http://schemas.microsoft.com/office/drawing/2014/main" id="{2B1920A0-0615-F192-AFFD-005C9DB71D3E}"/>
              </a:ext>
            </a:extLst>
          </p:cNvPr>
          <p:cNvSpPr>
            <a:spLocks noGrp="1"/>
          </p:cNvSpPr>
          <p:nvPr>
            <p:ph type="body" idx="1"/>
          </p:nvPr>
        </p:nvSpPr>
        <p:spPr>
          <a:xfrm>
            <a:off x="284479" y="1461547"/>
            <a:ext cx="7978739" cy="3201670"/>
          </a:xfrm>
        </p:spPr>
        <p:txBody>
          <a:bodyPr>
            <a:normAutofit/>
          </a:bodyPr>
          <a:lstStyle/>
          <a:p>
            <a:r>
              <a:rPr lang="en-US" dirty="0"/>
              <a:t>Determine any correlation with the data points using </a:t>
            </a:r>
          </a:p>
          <a:p>
            <a:r>
              <a:rPr lang="en-US" dirty="0"/>
              <a:t>Different data table compared to the supervised machine learning model</a:t>
            </a:r>
          </a:p>
          <a:p>
            <a:pPr lvl="1"/>
            <a:r>
              <a:rPr lang="en-US" dirty="0"/>
              <a:t>Included majority of columns of data</a:t>
            </a:r>
          </a:p>
          <a:p>
            <a:r>
              <a:rPr lang="en-US" dirty="0"/>
              <a:t>Principal Component Analysis (PCA)</a:t>
            </a:r>
          </a:p>
          <a:p>
            <a:pPr lvl="1"/>
            <a:r>
              <a:rPr lang="en-US" dirty="0"/>
              <a:t>Dimensionality reduction</a:t>
            </a:r>
          </a:p>
          <a:p>
            <a:pPr lvl="1"/>
            <a:r>
              <a:rPr lang="en-US" dirty="0"/>
              <a:t>Normalization</a:t>
            </a:r>
          </a:p>
        </p:txBody>
      </p:sp>
      <p:sp>
        <p:nvSpPr>
          <p:cNvPr id="4" name="Slide Number Placeholder 3">
            <a:extLst>
              <a:ext uri="{FF2B5EF4-FFF2-40B4-BE49-F238E27FC236}">
                <a16:creationId xmlns:a16="http://schemas.microsoft.com/office/drawing/2014/main" id="{67F5C8FE-1402-4ADA-A6B3-B5A77DDE2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extLst>
      <p:ext uri="{BB962C8B-B14F-4D97-AF65-F5344CB8AC3E}">
        <p14:creationId xmlns:p14="http://schemas.microsoft.com/office/powerpoint/2010/main" val="506666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DF0AA0-C95F-F0AA-8EBA-C6301785FA82}"/>
              </a:ext>
            </a:extLst>
          </p:cNvPr>
          <p:cNvPicPr>
            <a:picLocks noChangeAspect="1"/>
          </p:cNvPicPr>
          <p:nvPr/>
        </p:nvPicPr>
        <p:blipFill>
          <a:blip r:embed="rId3"/>
          <a:stretch>
            <a:fillRect/>
          </a:stretch>
        </p:blipFill>
        <p:spPr>
          <a:xfrm>
            <a:off x="6459322" y="0"/>
            <a:ext cx="2561836" cy="2483909"/>
          </a:xfrm>
          <a:prstGeom prst="rect">
            <a:avLst/>
          </a:prstGeom>
        </p:spPr>
      </p:pic>
      <p:sp>
        <p:nvSpPr>
          <p:cNvPr id="2" name="Slide Number Placeholder 1">
            <a:extLst>
              <a:ext uri="{FF2B5EF4-FFF2-40B4-BE49-F238E27FC236}">
                <a16:creationId xmlns:a16="http://schemas.microsoft.com/office/drawing/2014/main" id="{1D52669D-0128-0497-1024-7265F88C4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
        <p:nvSpPr>
          <p:cNvPr id="3" name="Title 2">
            <a:extLst>
              <a:ext uri="{FF2B5EF4-FFF2-40B4-BE49-F238E27FC236}">
                <a16:creationId xmlns:a16="http://schemas.microsoft.com/office/drawing/2014/main" id="{982A8BAC-BEC1-C21D-6F62-47113BD45CD5}"/>
              </a:ext>
            </a:extLst>
          </p:cNvPr>
          <p:cNvSpPr>
            <a:spLocks noGrp="1"/>
          </p:cNvSpPr>
          <p:nvPr>
            <p:ph type="title"/>
          </p:nvPr>
        </p:nvSpPr>
        <p:spPr>
          <a:xfrm>
            <a:off x="516449" y="-19289"/>
            <a:ext cx="7038900" cy="914100"/>
          </a:xfrm>
        </p:spPr>
        <p:txBody>
          <a:bodyPr>
            <a:noAutofit/>
          </a:bodyPr>
          <a:lstStyle/>
          <a:p>
            <a:pPr>
              <a:buClr>
                <a:schemeClr val="tx1"/>
              </a:buClr>
            </a:pPr>
            <a:r>
              <a:rPr lang="en-US" dirty="0">
                <a:solidFill>
                  <a:schemeClr val="tx1"/>
                </a:solidFill>
                <a:latin typeface="Arial" panose="020B0604020202020204" pitchFamily="34" charset="0"/>
                <a:cs typeface="Arial" panose="020B0604020202020204" pitchFamily="34" charset="0"/>
              </a:rPr>
              <a:t>Approach</a:t>
            </a:r>
            <a:endParaRPr lang="en-US" dirty="0">
              <a:solidFill>
                <a:schemeClr val="tx1"/>
              </a:solidFill>
            </a:endParaRPr>
          </a:p>
        </p:txBody>
      </p:sp>
      <p:sp>
        <p:nvSpPr>
          <p:cNvPr id="8" name="Google Shape;153;p20">
            <a:extLst>
              <a:ext uri="{FF2B5EF4-FFF2-40B4-BE49-F238E27FC236}">
                <a16:creationId xmlns:a16="http://schemas.microsoft.com/office/drawing/2014/main" id="{F9EB961D-9126-93BF-0E04-980F4B379C9A}"/>
              </a:ext>
            </a:extLst>
          </p:cNvPr>
          <p:cNvSpPr txBox="1">
            <a:spLocks/>
          </p:cNvSpPr>
          <p:nvPr/>
        </p:nvSpPr>
        <p:spPr>
          <a:xfrm>
            <a:off x="418740" y="1126775"/>
            <a:ext cx="6219499" cy="4050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The Real Estate sector is a significant part of the economy</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Created a real-world simulation </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Established a hypothetical company called </a:t>
            </a:r>
            <a:r>
              <a:rPr lang="en-GB" sz="1600" dirty="0" err="1">
                <a:solidFill>
                  <a:srgbClr val="FFFFFF"/>
                </a:solidFill>
                <a:latin typeface="+mn-lt"/>
              </a:rPr>
              <a:t>RealLeads</a:t>
            </a:r>
            <a:endParaRPr lang="en-GB" sz="1600" dirty="0">
              <a:solidFill>
                <a:srgbClr val="FFFFFF"/>
              </a:solidFill>
              <a:latin typeface="+mn-lt"/>
            </a:endParaRP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err="1">
                <a:solidFill>
                  <a:srgbClr val="FFFFFF"/>
                </a:solidFill>
                <a:latin typeface="+mn-lt"/>
              </a:rPr>
              <a:t>RealLead’s</a:t>
            </a:r>
            <a:r>
              <a:rPr lang="en-GB" sz="1600" dirty="0">
                <a:solidFill>
                  <a:srgbClr val="FFFFFF"/>
                </a:solidFill>
                <a:latin typeface="+mn-lt"/>
              </a:rPr>
              <a:t> initial product was targeted for agents</a:t>
            </a:r>
          </a:p>
          <a:p>
            <a:pPr marL="742950" lvl="1" indent="-285750">
              <a:lnSpc>
                <a:spcPct val="100000"/>
              </a:lnSpc>
              <a:buFont typeface="Arial" panose="020B0604020202020204" pitchFamily="34" charset="0"/>
              <a:buChar char="•"/>
            </a:pPr>
            <a:r>
              <a:rPr lang="en-GB" sz="1600" dirty="0">
                <a:solidFill>
                  <a:srgbClr val="FFFFFF"/>
                </a:solidFill>
                <a:latin typeface="+mn-lt"/>
              </a:rPr>
              <a:t>Provides Agent Leads</a:t>
            </a:r>
          </a:p>
          <a:p>
            <a:pPr marL="742950" lvl="1" indent="-285750">
              <a:lnSpc>
                <a:spcPct val="100000"/>
              </a:lnSpc>
              <a:buFont typeface="Arial" panose="020B0604020202020204" pitchFamily="34" charset="0"/>
              <a:buChar char="•"/>
            </a:pPr>
            <a:r>
              <a:rPr lang="en-GB" sz="1600" dirty="0">
                <a:solidFill>
                  <a:srgbClr val="FFFFFF"/>
                </a:solidFill>
                <a:latin typeface="+mn-lt"/>
              </a:rPr>
              <a:t>Customer Relationship Management </a:t>
            </a:r>
          </a:p>
          <a:p>
            <a:pPr marL="742950" lvl="1"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Agent leads are generated via a machine-learning algorithm that uses public record, multi-list service, and APIs</a:t>
            </a:r>
          </a:p>
          <a:p>
            <a:pPr marL="742950" lvl="1" indent="-285750">
              <a:buFont typeface="Arial" panose="020B0604020202020204" pitchFamily="34" charset="0"/>
              <a:buChar char="•"/>
            </a:pPr>
            <a:endParaRPr lang="en-GB" sz="1600" dirty="0">
              <a:solidFill>
                <a:srgbClr val="FFFFFF"/>
              </a:solidFill>
              <a:latin typeface="+mn-lt"/>
            </a:endParaRPr>
          </a:p>
        </p:txBody>
      </p:sp>
    </p:spTree>
    <p:extLst>
      <p:ext uri="{BB962C8B-B14F-4D97-AF65-F5344CB8AC3E}">
        <p14:creationId xmlns:p14="http://schemas.microsoft.com/office/powerpoint/2010/main" val="4020927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98ED-1C64-FF76-DFA4-A15F420B626C}"/>
              </a:ext>
            </a:extLst>
          </p:cNvPr>
          <p:cNvSpPr>
            <a:spLocks noGrp="1"/>
          </p:cNvSpPr>
          <p:nvPr>
            <p:ph type="title"/>
          </p:nvPr>
        </p:nvSpPr>
        <p:spPr/>
        <p:txBody>
          <a:bodyPr>
            <a:normAutofit fontScale="90000"/>
          </a:bodyPr>
          <a:lstStyle/>
          <a:p>
            <a:r>
              <a:rPr lang="en-US" sz="2200" dirty="0"/>
              <a:t>Unsupervised Learning</a:t>
            </a:r>
            <a:br>
              <a:rPr lang="en-US" sz="2800" dirty="0"/>
            </a:br>
            <a:r>
              <a:rPr lang="en-US" sz="1800" dirty="0"/>
              <a:t>K-Means Results</a:t>
            </a:r>
            <a:endParaRPr lang="en-US" sz="2800" dirty="0"/>
          </a:p>
        </p:txBody>
      </p:sp>
      <p:sp>
        <p:nvSpPr>
          <p:cNvPr id="4" name="Slide Number Placeholder 3">
            <a:extLst>
              <a:ext uri="{FF2B5EF4-FFF2-40B4-BE49-F238E27FC236}">
                <a16:creationId xmlns:a16="http://schemas.microsoft.com/office/drawing/2014/main" id="{AB7AC67A-932B-436C-8B1A-109F9109D5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pic>
        <p:nvPicPr>
          <p:cNvPr id="6" name="Picture 5" descr="Chart, line chart&#10;&#10;Description automatically generated">
            <a:extLst>
              <a:ext uri="{FF2B5EF4-FFF2-40B4-BE49-F238E27FC236}">
                <a16:creationId xmlns:a16="http://schemas.microsoft.com/office/drawing/2014/main" id="{6E2C4B86-38B9-4D27-0FFC-E38E6C7402CB}"/>
              </a:ext>
            </a:extLst>
          </p:cNvPr>
          <p:cNvPicPr>
            <a:picLocks noChangeAspect="1"/>
          </p:cNvPicPr>
          <p:nvPr/>
        </p:nvPicPr>
        <p:blipFill>
          <a:blip r:embed="rId2"/>
          <a:stretch>
            <a:fillRect/>
          </a:stretch>
        </p:blipFill>
        <p:spPr>
          <a:xfrm>
            <a:off x="4210127" y="2335378"/>
            <a:ext cx="4658440" cy="1996474"/>
          </a:xfrm>
          <a:prstGeom prst="rect">
            <a:avLst/>
          </a:prstGeom>
        </p:spPr>
      </p:pic>
      <p:pic>
        <p:nvPicPr>
          <p:cNvPr id="8" name="Picture 7" descr="Chart, scatter chart&#10;&#10;Description automatically generated">
            <a:extLst>
              <a:ext uri="{FF2B5EF4-FFF2-40B4-BE49-F238E27FC236}">
                <a16:creationId xmlns:a16="http://schemas.microsoft.com/office/drawing/2014/main" id="{A01BA873-4135-F24A-E178-A1C079E04126}"/>
              </a:ext>
            </a:extLst>
          </p:cNvPr>
          <p:cNvPicPr>
            <a:picLocks noChangeAspect="1"/>
          </p:cNvPicPr>
          <p:nvPr/>
        </p:nvPicPr>
        <p:blipFill>
          <a:blip r:embed="rId3"/>
          <a:stretch>
            <a:fillRect/>
          </a:stretch>
        </p:blipFill>
        <p:spPr>
          <a:xfrm>
            <a:off x="450208" y="1393461"/>
            <a:ext cx="3449961" cy="3449961"/>
          </a:xfrm>
          <a:prstGeom prst="rect">
            <a:avLst/>
          </a:prstGeom>
        </p:spPr>
      </p:pic>
      <p:sp>
        <p:nvSpPr>
          <p:cNvPr id="3" name="Text Placeholder 2">
            <a:extLst>
              <a:ext uri="{FF2B5EF4-FFF2-40B4-BE49-F238E27FC236}">
                <a16:creationId xmlns:a16="http://schemas.microsoft.com/office/drawing/2014/main" id="{9AA4A272-E9AD-A5FF-8EE0-7FCAA477A91B}"/>
              </a:ext>
            </a:extLst>
          </p:cNvPr>
          <p:cNvSpPr>
            <a:spLocks noGrp="1"/>
          </p:cNvSpPr>
          <p:nvPr>
            <p:ph type="body" idx="1"/>
          </p:nvPr>
        </p:nvSpPr>
        <p:spPr>
          <a:xfrm>
            <a:off x="3900169" y="643128"/>
            <a:ext cx="3784523" cy="1217825"/>
          </a:xfrm>
        </p:spPr>
        <p:txBody>
          <a:bodyPr>
            <a:noAutofit/>
          </a:bodyPr>
          <a:lstStyle/>
          <a:p>
            <a:pPr>
              <a:buFont typeface="Arial" panose="020B0604020202020204" pitchFamily="34" charset="0"/>
              <a:buChar char="•"/>
            </a:pPr>
            <a:r>
              <a:rPr lang="en-US" sz="1050" dirty="0"/>
              <a:t>Determine any correlation with the data points using </a:t>
            </a:r>
          </a:p>
          <a:p>
            <a:pPr>
              <a:buFont typeface="Arial" panose="020B0604020202020204" pitchFamily="34" charset="0"/>
              <a:buChar char="•"/>
            </a:pPr>
            <a:r>
              <a:rPr lang="en-US" sz="1050" dirty="0"/>
              <a:t>Different data table compared to the supervised machine learning model</a:t>
            </a:r>
          </a:p>
          <a:p>
            <a:pPr lvl="1">
              <a:buFont typeface="Arial" panose="020B0604020202020204" pitchFamily="34" charset="0"/>
              <a:buChar char="•"/>
            </a:pPr>
            <a:r>
              <a:rPr lang="en-US" sz="1050" dirty="0"/>
              <a:t>Included majority of columns of data</a:t>
            </a:r>
          </a:p>
          <a:p>
            <a:pPr>
              <a:buFont typeface="Arial" panose="020B0604020202020204" pitchFamily="34" charset="0"/>
              <a:buChar char="•"/>
            </a:pPr>
            <a:r>
              <a:rPr lang="en-US" sz="1050" dirty="0"/>
              <a:t>Principal Component Analysis (PCA)</a:t>
            </a:r>
          </a:p>
          <a:p>
            <a:pPr lvl="1">
              <a:buFont typeface="Arial" panose="020B0604020202020204" pitchFamily="34" charset="0"/>
              <a:buChar char="•"/>
            </a:pPr>
            <a:r>
              <a:rPr lang="en-US" sz="1050" dirty="0"/>
              <a:t>Dimensionality reduction</a:t>
            </a:r>
          </a:p>
          <a:p>
            <a:pPr lvl="1">
              <a:buFont typeface="Arial" panose="020B0604020202020204" pitchFamily="34" charset="0"/>
              <a:buChar char="•"/>
            </a:pPr>
            <a:r>
              <a:rPr lang="en-US" sz="1050" dirty="0"/>
              <a:t>Normalization</a:t>
            </a:r>
          </a:p>
        </p:txBody>
      </p:sp>
    </p:spTree>
    <p:extLst>
      <p:ext uri="{BB962C8B-B14F-4D97-AF65-F5344CB8AC3E}">
        <p14:creationId xmlns:p14="http://schemas.microsoft.com/office/powerpoint/2010/main" val="1724042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“RealLeads Homewise” prototype</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7" name="Google Shape;153;p20">
            <a:extLst>
              <a:ext uri="{FF2B5EF4-FFF2-40B4-BE49-F238E27FC236}">
                <a16:creationId xmlns:a16="http://schemas.microsoft.com/office/drawing/2014/main" id="{74F612E5-AD0B-8033-DC7D-6CF6E761EF9D}"/>
              </a:ext>
            </a:extLst>
          </p:cNvPr>
          <p:cNvSpPr txBox="1">
            <a:spLocks/>
          </p:cNvSpPr>
          <p:nvPr/>
        </p:nvSpPr>
        <p:spPr>
          <a:xfrm>
            <a:off x="699050" y="1265069"/>
            <a:ext cx="5953409"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457200">
              <a:lnSpc>
                <a:spcPct val="100000"/>
              </a:lnSpc>
              <a:buSzPct val="100000"/>
              <a:buFont typeface="Arial" panose="020B0604020202020204" pitchFamily="34" charset="0"/>
              <a:buChar char="•"/>
            </a:pPr>
            <a:r>
              <a:rPr lang="en-GB" sz="1200" dirty="0">
                <a:solidFill>
                  <a:srgbClr val="FFFFFF"/>
                </a:solidFill>
                <a:latin typeface="+mn-lt"/>
              </a:rPr>
              <a:t>How prototype is built (need to decide which tools)</a:t>
            </a:r>
            <a:endParaRPr lang="en-GB" sz="1600" dirty="0">
              <a:solidFill>
                <a:srgbClr val="FFFFFF"/>
              </a:solidFill>
              <a:latin typeface="+mn-lt"/>
            </a:endParaRP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Python</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Flask Routes </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WTForms/JavaScript/HTML</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CSS</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Plotly</a:t>
            </a:r>
          </a:p>
          <a:p>
            <a:pPr marL="457200" lvl="2" indent="0">
              <a:lnSpc>
                <a:spcPct val="100000"/>
              </a:lnSpc>
              <a:buSzPct val="100000"/>
              <a:buNone/>
              <a:tabLst>
                <a:tab pos="914400" algn="l"/>
              </a:tabLst>
            </a:pPr>
            <a:endParaRPr lang="en-GB" sz="1200" dirty="0">
              <a:solidFill>
                <a:srgbClr val="FFFFFF"/>
              </a:solidFill>
              <a:latin typeface="+mn-lt"/>
            </a:endParaRPr>
          </a:p>
          <a:p>
            <a:pPr marL="457200" lvl="1"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Current Functionality</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Uses Home Listings pulled from the Machine Learning Algorithms</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Shows estimates from the MLs for list price, sold price, DOM</a:t>
            </a:r>
          </a:p>
          <a:p>
            <a:pPr marL="457200" lvl="2" indent="0">
              <a:lnSpc>
                <a:spcPct val="100000"/>
              </a:lnSpc>
              <a:buSzPct val="100000"/>
              <a:buNone/>
              <a:tabLst>
                <a:tab pos="914400" algn="l"/>
              </a:tabLst>
            </a:pPr>
            <a:endParaRPr lang="en-GB" sz="1200" dirty="0">
              <a:solidFill>
                <a:srgbClr val="FFFFFF"/>
              </a:solidFill>
              <a:latin typeface="+mn-lt"/>
            </a:endParaRPr>
          </a:p>
          <a:p>
            <a:pPr marL="457200" lvl="2" indent="0">
              <a:lnSpc>
                <a:spcPct val="100000"/>
              </a:lnSpc>
              <a:buSzPct val="100000"/>
              <a:buNone/>
              <a:tabLst>
                <a:tab pos="914400" algn="l"/>
              </a:tabLst>
            </a:pPr>
            <a:r>
              <a:rPr lang="en-GB" sz="1200" dirty="0">
                <a:solidFill>
                  <a:srgbClr val="FFFFFF"/>
                </a:solidFill>
                <a:latin typeface="+mn-lt"/>
              </a:rPr>
              <a:t>Future Enhancements</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Complete Connectivity to MLS &amp; public record data</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Enhance User Interaction Integration with the ML models</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Enhance Map and Data Retrieval to Give an Improved User Experience</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Click to call, email, text to connect with an Agent</a:t>
            </a:r>
          </a:p>
        </p:txBody>
      </p:sp>
    </p:spTree>
    <p:extLst>
      <p:ext uri="{BB962C8B-B14F-4D97-AF65-F5344CB8AC3E}">
        <p14:creationId xmlns:p14="http://schemas.microsoft.com/office/powerpoint/2010/main" val="75024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400" dirty="0"/>
              <a:t>Next Steps / Q&amp;A </a:t>
            </a:r>
            <a:endParaRPr lang="en-US" sz="3200"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7" name="Google Shape;153;p20">
            <a:extLst>
              <a:ext uri="{FF2B5EF4-FFF2-40B4-BE49-F238E27FC236}">
                <a16:creationId xmlns:a16="http://schemas.microsoft.com/office/drawing/2014/main" id="{74F612E5-AD0B-8033-DC7D-6CF6E761EF9D}"/>
              </a:ext>
            </a:extLst>
          </p:cNvPr>
          <p:cNvSpPr txBox="1">
            <a:spLocks/>
          </p:cNvSpPr>
          <p:nvPr/>
        </p:nvSpPr>
        <p:spPr>
          <a:xfrm>
            <a:off x="387900" y="865019"/>
            <a:ext cx="7282900"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914400" lvl="2" indent="-457200">
              <a:lnSpc>
                <a:spcPct val="100000"/>
              </a:lnSpc>
              <a:buSzPct val="100000"/>
              <a:buFont typeface="Arial" panose="020B0604020202020204" pitchFamily="34" charset="0"/>
              <a:buChar char="•"/>
              <a:tabLst>
                <a:tab pos="914400" algn="l"/>
              </a:tabLst>
            </a:pPr>
            <a:endParaRPr lang="en-GB" sz="1600" dirty="0">
              <a:solidFill>
                <a:srgbClr val="FFFFFF"/>
              </a:solidFill>
              <a:latin typeface="+mn-lt"/>
            </a:endParaRP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Secure Development Funding  - $1.2M</a:t>
            </a:r>
          </a:p>
          <a:p>
            <a:pPr marL="914400" lvl="2" indent="-457200">
              <a:lnSpc>
                <a:spcPct val="100000"/>
              </a:lnSpc>
              <a:buSzPct val="100000"/>
              <a:buFont typeface="Arial" panose="020B0604020202020204" pitchFamily="34" charset="0"/>
              <a:buChar char="•"/>
            </a:pPr>
            <a:r>
              <a:rPr lang="en-GB" sz="2000" dirty="0">
                <a:solidFill>
                  <a:srgbClr val="FFFFFF"/>
                </a:solidFill>
                <a:latin typeface="+mn-lt"/>
              </a:rPr>
              <a:t>6 Analysts at $200k each per annum</a:t>
            </a: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Refine Models</a:t>
            </a: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Build out and operationalize product prototype</a:t>
            </a: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Launch test in New Castle County</a:t>
            </a:r>
          </a:p>
          <a:p>
            <a:pPr marL="457200" lvl="1" indent="-457200">
              <a:lnSpc>
                <a:spcPct val="100000"/>
              </a:lnSpc>
              <a:buSzPct val="100000"/>
              <a:buFont typeface="Arial" panose="020B0604020202020204" pitchFamily="34" charset="0"/>
              <a:buChar char="•"/>
            </a:pPr>
            <a:endParaRPr lang="en-GB" sz="2000" dirty="0">
              <a:solidFill>
                <a:srgbClr val="FFFFFF"/>
              </a:solidFill>
              <a:latin typeface="+mn-lt"/>
            </a:endParaRP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Q&amp;A</a:t>
            </a:r>
          </a:p>
        </p:txBody>
      </p:sp>
    </p:spTree>
    <p:extLst>
      <p:ext uri="{BB962C8B-B14F-4D97-AF65-F5344CB8AC3E}">
        <p14:creationId xmlns:p14="http://schemas.microsoft.com/office/powerpoint/2010/main" val="3288760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Picture 2">
            <a:extLst>
              <a:ext uri="{FF2B5EF4-FFF2-40B4-BE49-F238E27FC236}">
                <a16:creationId xmlns:a16="http://schemas.microsoft.com/office/drawing/2014/main" id="{B3A9691F-3657-675E-9F0F-3AFC39C2C008}"/>
              </a:ext>
            </a:extLst>
          </p:cNvPr>
          <p:cNvPicPr>
            <a:picLocks noChangeAspect="1"/>
          </p:cNvPicPr>
          <p:nvPr/>
        </p:nvPicPr>
        <p:blipFill>
          <a:blip r:embed="rId3"/>
          <a:stretch>
            <a:fillRect/>
          </a:stretch>
        </p:blipFill>
        <p:spPr>
          <a:xfrm>
            <a:off x="7037222" y="31712"/>
            <a:ext cx="1999987" cy="1999987"/>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8330F366-77B6-0B12-0F34-6EC7109EE921}"/>
              </a:ext>
            </a:extLst>
          </p:cNvPr>
          <p:cNvPicPr>
            <a:picLocks noChangeAspect="1"/>
          </p:cNvPicPr>
          <p:nvPr/>
        </p:nvPicPr>
        <p:blipFill>
          <a:blip r:embed="rId4"/>
          <a:stretch>
            <a:fillRect/>
          </a:stretch>
        </p:blipFill>
        <p:spPr>
          <a:xfrm>
            <a:off x="1654291" y="165729"/>
            <a:ext cx="5624978" cy="4812042"/>
          </a:xfrm>
          <a:prstGeom prst="rect">
            <a:avLst/>
          </a:prstGeom>
        </p:spPr>
      </p:pic>
    </p:spTree>
    <p:extLst>
      <p:ext uri="{BB962C8B-B14F-4D97-AF65-F5344CB8AC3E}">
        <p14:creationId xmlns:p14="http://schemas.microsoft.com/office/powerpoint/2010/main" val="2644187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BD5566D6-56F6-54E5-91CB-8341A2E37BCF}"/>
              </a:ext>
            </a:extLst>
          </p:cNvPr>
          <p:cNvPicPr>
            <a:picLocks noChangeAspect="1"/>
          </p:cNvPicPr>
          <p:nvPr/>
        </p:nvPicPr>
        <p:blipFill>
          <a:blip r:embed="rId3"/>
          <a:stretch>
            <a:fillRect/>
          </a:stretch>
        </p:blipFill>
        <p:spPr>
          <a:xfrm>
            <a:off x="1479176" y="86960"/>
            <a:ext cx="5809130" cy="4969579"/>
          </a:xfrm>
          <a:prstGeom prst="rect">
            <a:avLst/>
          </a:prstGeom>
        </p:spPr>
      </p:pic>
    </p:spTree>
    <p:extLst>
      <p:ext uri="{BB962C8B-B14F-4D97-AF65-F5344CB8AC3E}">
        <p14:creationId xmlns:p14="http://schemas.microsoft.com/office/powerpoint/2010/main" val="2600515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8D629-8F7C-D391-4ADF-9D2AB21946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pic>
        <p:nvPicPr>
          <p:cNvPr id="4" name="Picture 3" descr="Graphical user interface&#10;&#10;Description automatically generated with low confidence">
            <a:extLst>
              <a:ext uri="{FF2B5EF4-FFF2-40B4-BE49-F238E27FC236}">
                <a16:creationId xmlns:a16="http://schemas.microsoft.com/office/drawing/2014/main" id="{7239DA91-A100-8F69-E6A5-30E2663DA722}"/>
              </a:ext>
            </a:extLst>
          </p:cNvPr>
          <p:cNvPicPr>
            <a:picLocks noChangeAspect="1"/>
          </p:cNvPicPr>
          <p:nvPr/>
        </p:nvPicPr>
        <p:blipFill>
          <a:blip r:embed="rId2"/>
          <a:stretch>
            <a:fillRect/>
          </a:stretch>
        </p:blipFill>
        <p:spPr>
          <a:xfrm>
            <a:off x="1545021" y="130463"/>
            <a:ext cx="5707425" cy="4882574"/>
          </a:xfrm>
          <a:prstGeom prst="rect">
            <a:avLst/>
          </a:prstGeom>
        </p:spPr>
      </p:pic>
    </p:spTree>
    <p:extLst>
      <p:ext uri="{BB962C8B-B14F-4D97-AF65-F5344CB8AC3E}">
        <p14:creationId xmlns:p14="http://schemas.microsoft.com/office/powerpoint/2010/main" val="3184802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A0D9AF-EBFF-8D63-1F71-72000F75E5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pic>
        <p:nvPicPr>
          <p:cNvPr id="4" name="Picture 3" descr="Graphical user interface, text, application&#10;&#10;Description automatically generated">
            <a:extLst>
              <a:ext uri="{FF2B5EF4-FFF2-40B4-BE49-F238E27FC236}">
                <a16:creationId xmlns:a16="http://schemas.microsoft.com/office/drawing/2014/main" id="{0E45CAB9-150C-784B-049E-E89FD58E9FE3}"/>
              </a:ext>
            </a:extLst>
          </p:cNvPr>
          <p:cNvPicPr>
            <a:picLocks noChangeAspect="1"/>
          </p:cNvPicPr>
          <p:nvPr/>
        </p:nvPicPr>
        <p:blipFill>
          <a:blip r:embed="rId2"/>
          <a:stretch>
            <a:fillRect/>
          </a:stretch>
        </p:blipFill>
        <p:spPr>
          <a:xfrm>
            <a:off x="1832091" y="135790"/>
            <a:ext cx="5694971" cy="4871919"/>
          </a:xfrm>
          <a:prstGeom prst="rect">
            <a:avLst/>
          </a:prstGeom>
        </p:spPr>
      </p:pic>
    </p:spTree>
    <p:extLst>
      <p:ext uri="{BB962C8B-B14F-4D97-AF65-F5344CB8AC3E}">
        <p14:creationId xmlns:p14="http://schemas.microsoft.com/office/powerpoint/2010/main" val="44183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9002C-DCC5-31A8-DA71-F3573D38D9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pic>
        <p:nvPicPr>
          <p:cNvPr id="4" name="Picture 3" descr="Graphical user interface, text, application&#10;&#10;Description automatically generated">
            <a:extLst>
              <a:ext uri="{FF2B5EF4-FFF2-40B4-BE49-F238E27FC236}">
                <a16:creationId xmlns:a16="http://schemas.microsoft.com/office/drawing/2014/main" id="{A36AEF9A-CCC3-8FAB-4B46-48610D32D054}"/>
              </a:ext>
            </a:extLst>
          </p:cNvPr>
          <p:cNvPicPr>
            <a:picLocks noChangeAspect="1"/>
          </p:cNvPicPr>
          <p:nvPr/>
        </p:nvPicPr>
        <p:blipFill>
          <a:blip r:embed="rId2"/>
          <a:stretch>
            <a:fillRect/>
          </a:stretch>
        </p:blipFill>
        <p:spPr>
          <a:xfrm>
            <a:off x="1982583" y="203341"/>
            <a:ext cx="5537045" cy="4736817"/>
          </a:xfrm>
          <a:prstGeom prst="rect">
            <a:avLst/>
          </a:prstGeom>
        </p:spPr>
      </p:pic>
    </p:spTree>
    <p:extLst>
      <p:ext uri="{BB962C8B-B14F-4D97-AF65-F5344CB8AC3E}">
        <p14:creationId xmlns:p14="http://schemas.microsoft.com/office/powerpoint/2010/main" val="2768599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9E237-000C-3704-8A1A-86A71399C3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pic>
        <p:nvPicPr>
          <p:cNvPr id="4" name="Picture 3" descr="Graphical user interface, text, application&#10;&#10;Description automatically generated">
            <a:extLst>
              <a:ext uri="{FF2B5EF4-FFF2-40B4-BE49-F238E27FC236}">
                <a16:creationId xmlns:a16="http://schemas.microsoft.com/office/drawing/2014/main" id="{A1FE15D6-E500-5E17-F5F4-F3BB4DC495B4}"/>
              </a:ext>
            </a:extLst>
          </p:cNvPr>
          <p:cNvPicPr>
            <a:picLocks noChangeAspect="1"/>
          </p:cNvPicPr>
          <p:nvPr/>
        </p:nvPicPr>
        <p:blipFill>
          <a:blip r:embed="rId2"/>
          <a:stretch>
            <a:fillRect/>
          </a:stretch>
        </p:blipFill>
        <p:spPr>
          <a:xfrm>
            <a:off x="1810734" y="70846"/>
            <a:ext cx="5828290" cy="4985971"/>
          </a:xfrm>
          <a:prstGeom prst="rect">
            <a:avLst/>
          </a:prstGeom>
        </p:spPr>
      </p:pic>
    </p:spTree>
    <p:extLst>
      <p:ext uri="{BB962C8B-B14F-4D97-AF65-F5344CB8AC3E}">
        <p14:creationId xmlns:p14="http://schemas.microsoft.com/office/powerpoint/2010/main" val="100377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C9CB8D-380A-865A-5991-FDE1850E8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pic>
        <p:nvPicPr>
          <p:cNvPr id="4" name="Picture 3" descr="Graphical user interface, text, application&#10;&#10;Description automatically generated">
            <a:extLst>
              <a:ext uri="{FF2B5EF4-FFF2-40B4-BE49-F238E27FC236}">
                <a16:creationId xmlns:a16="http://schemas.microsoft.com/office/drawing/2014/main" id="{0E23F63D-7F2D-3F12-C8C3-6CBDC82DFD0D}"/>
              </a:ext>
            </a:extLst>
          </p:cNvPr>
          <p:cNvPicPr>
            <a:picLocks noChangeAspect="1"/>
          </p:cNvPicPr>
          <p:nvPr/>
        </p:nvPicPr>
        <p:blipFill>
          <a:blip r:embed="rId2"/>
          <a:stretch>
            <a:fillRect/>
          </a:stretch>
        </p:blipFill>
        <p:spPr>
          <a:xfrm>
            <a:off x="1649617" y="56752"/>
            <a:ext cx="5844765" cy="5000065"/>
          </a:xfrm>
          <a:prstGeom prst="rect">
            <a:avLst/>
          </a:prstGeom>
        </p:spPr>
      </p:pic>
    </p:spTree>
    <p:extLst>
      <p:ext uri="{BB962C8B-B14F-4D97-AF65-F5344CB8AC3E}">
        <p14:creationId xmlns:p14="http://schemas.microsoft.com/office/powerpoint/2010/main" val="98553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DF0AA0-C95F-F0AA-8EBA-C6301785FA82}"/>
              </a:ext>
            </a:extLst>
          </p:cNvPr>
          <p:cNvPicPr>
            <a:picLocks noChangeAspect="1"/>
          </p:cNvPicPr>
          <p:nvPr/>
        </p:nvPicPr>
        <p:blipFill>
          <a:blip r:embed="rId3"/>
          <a:stretch>
            <a:fillRect/>
          </a:stretch>
        </p:blipFill>
        <p:spPr>
          <a:xfrm>
            <a:off x="6459322" y="0"/>
            <a:ext cx="2561836" cy="2483909"/>
          </a:xfrm>
          <a:prstGeom prst="rect">
            <a:avLst/>
          </a:prstGeom>
        </p:spPr>
      </p:pic>
      <p:sp>
        <p:nvSpPr>
          <p:cNvPr id="2" name="Slide Number Placeholder 1">
            <a:extLst>
              <a:ext uri="{FF2B5EF4-FFF2-40B4-BE49-F238E27FC236}">
                <a16:creationId xmlns:a16="http://schemas.microsoft.com/office/drawing/2014/main" id="{1D52669D-0128-0497-1024-7265F88C4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
        <p:nvSpPr>
          <p:cNvPr id="3" name="Title 2">
            <a:extLst>
              <a:ext uri="{FF2B5EF4-FFF2-40B4-BE49-F238E27FC236}">
                <a16:creationId xmlns:a16="http://schemas.microsoft.com/office/drawing/2014/main" id="{982A8BAC-BEC1-C21D-6F62-47113BD45CD5}"/>
              </a:ext>
            </a:extLst>
          </p:cNvPr>
          <p:cNvSpPr>
            <a:spLocks noGrp="1"/>
          </p:cNvSpPr>
          <p:nvPr>
            <p:ph type="title"/>
          </p:nvPr>
        </p:nvSpPr>
        <p:spPr>
          <a:xfrm>
            <a:off x="586380" y="315455"/>
            <a:ext cx="7038900" cy="914100"/>
          </a:xfrm>
        </p:spPr>
        <p:txBody>
          <a:bodyPr>
            <a:noAutofit/>
          </a:bodyPr>
          <a:lstStyle/>
          <a:p>
            <a:pPr>
              <a:buClr>
                <a:schemeClr val="tx1"/>
              </a:buClr>
            </a:pPr>
            <a:r>
              <a:rPr lang="en-US" dirty="0">
                <a:solidFill>
                  <a:schemeClr val="tx1"/>
                </a:solidFill>
                <a:latin typeface="Arial" panose="020B0604020202020204" pitchFamily="34" charset="0"/>
                <a:cs typeface="Arial" panose="020B0604020202020204" pitchFamily="34" charset="0"/>
              </a:rPr>
              <a:t>Next phase:</a:t>
            </a:r>
            <a:br>
              <a:rPr lang="en-US" dirty="0">
                <a:solidFill>
                  <a:schemeClr val="tx1"/>
                </a:solidFill>
              </a:rPr>
            </a:br>
            <a:endParaRPr lang="en-US" dirty="0">
              <a:solidFill>
                <a:schemeClr val="tx1"/>
              </a:solidFill>
            </a:endParaRPr>
          </a:p>
        </p:txBody>
      </p:sp>
      <p:sp>
        <p:nvSpPr>
          <p:cNvPr id="8" name="Google Shape;153;p20">
            <a:extLst>
              <a:ext uri="{FF2B5EF4-FFF2-40B4-BE49-F238E27FC236}">
                <a16:creationId xmlns:a16="http://schemas.microsoft.com/office/drawing/2014/main" id="{F9EB961D-9126-93BF-0E04-980F4B379C9A}"/>
              </a:ext>
            </a:extLst>
          </p:cNvPr>
          <p:cNvSpPr txBox="1">
            <a:spLocks/>
          </p:cNvSpPr>
          <p:nvPr/>
        </p:nvSpPr>
        <p:spPr>
          <a:xfrm>
            <a:off x="586378" y="922377"/>
            <a:ext cx="6340201" cy="16493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Investors now want to see product expansion and increased revenue </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New idea needs to be monetized</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Our team proposes creating a new portal targeted at home sellers -  this is called ”</a:t>
            </a:r>
            <a:r>
              <a:rPr lang="en-GB" sz="1600" dirty="0" err="1">
                <a:solidFill>
                  <a:srgbClr val="FFFFFF"/>
                </a:solidFill>
                <a:latin typeface="+mn-lt"/>
              </a:rPr>
              <a:t>Homewise</a:t>
            </a:r>
            <a:r>
              <a:rPr lang="en-GB" sz="1600" dirty="0">
                <a:solidFill>
                  <a:srgbClr val="FFFFFF"/>
                </a:solidFill>
                <a:latin typeface="+mn-lt"/>
              </a:rPr>
              <a:t> powered by Real Leads”</a:t>
            </a:r>
          </a:p>
          <a:p>
            <a:pPr marL="285750" indent="-285750">
              <a:lnSpc>
                <a:spcPct val="100000"/>
              </a:lnSpc>
              <a:buFont typeface="Arial" panose="020B0604020202020204" pitchFamily="34" charset="0"/>
              <a:buChar char="•"/>
            </a:pPr>
            <a:endParaRPr lang="en-GB" sz="1600" dirty="0">
              <a:solidFill>
                <a:srgbClr val="FFFFFF"/>
              </a:solidFill>
              <a:latin typeface="+mn-lt"/>
            </a:endParaRPr>
          </a:p>
        </p:txBody>
      </p:sp>
      <p:sp>
        <p:nvSpPr>
          <p:cNvPr id="6" name="Google Shape;153;p20">
            <a:extLst>
              <a:ext uri="{FF2B5EF4-FFF2-40B4-BE49-F238E27FC236}">
                <a16:creationId xmlns:a16="http://schemas.microsoft.com/office/drawing/2014/main" id="{47129ADC-59E6-E426-7BAC-1BDD70B16D1F}"/>
              </a:ext>
            </a:extLst>
          </p:cNvPr>
          <p:cNvSpPr txBox="1">
            <a:spLocks/>
          </p:cNvSpPr>
          <p:nvPr/>
        </p:nvSpPr>
        <p:spPr>
          <a:xfrm>
            <a:off x="586378" y="2799364"/>
            <a:ext cx="5963853" cy="1825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Our mission today is to share a presentation to executive management which:</a:t>
            </a:r>
          </a:p>
          <a:p>
            <a:pPr marL="742950" lvl="1" indent="-285750">
              <a:lnSpc>
                <a:spcPct val="100000"/>
              </a:lnSpc>
              <a:buFont typeface="Arial" panose="020B0604020202020204" pitchFamily="34" charset="0"/>
              <a:buChar char="•"/>
            </a:pPr>
            <a:r>
              <a:rPr lang="en-GB" dirty="0">
                <a:solidFill>
                  <a:srgbClr val="FFFFFF"/>
                </a:solidFill>
                <a:latin typeface="+mn-lt"/>
              </a:rPr>
              <a:t>Positions the new product </a:t>
            </a:r>
          </a:p>
          <a:p>
            <a:pPr marL="742950" lvl="1" indent="-285750">
              <a:lnSpc>
                <a:spcPct val="100000"/>
              </a:lnSpc>
              <a:buFont typeface="Arial" panose="020B0604020202020204" pitchFamily="34" charset="0"/>
              <a:buChar char="•"/>
            </a:pPr>
            <a:r>
              <a:rPr lang="en-GB" dirty="0">
                <a:solidFill>
                  <a:srgbClr val="FFFFFF"/>
                </a:solidFill>
                <a:latin typeface="+mn-lt"/>
              </a:rPr>
              <a:t>Discusses data/ETL process </a:t>
            </a:r>
          </a:p>
          <a:p>
            <a:pPr marL="742950" lvl="1" indent="-285750">
              <a:lnSpc>
                <a:spcPct val="100000"/>
              </a:lnSpc>
              <a:buFont typeface="Arial" panose="020B0604020202020204" pitchFamily="34" charset="0"/>
              <a:buChar char="•"/>
            </a:pPr>
            <a:r>
              <a:rPr lang="en-GB" dirty="0">
                <a:solidFill>
                  <a:srgbClr val="FFFFFF"/>
                </a:solidFill>
                <a:latin typeface="+mn-lt"/>
              </a:rPr>
              <a:t>Presents a machine learning approach</a:t>
            </a:r>
          </a:p>
          <a:p>
            <a:pPr marL="742950" lvl="1" indent="-285750">
              <a:lnSpc>
                <a:spcPct val="100000"/>
              </a:lnSpc>
              <a:buFont typeface="Arial" panose="020B0604020202020204" pitchFamily="34" charset="0"/>
              <a:buChar char="•"/>
            </a:pPr>
            <a:r>
              <a:rPr lang="en-GB" dirty="0">
                <a:solidFill>
                  <a:srgbClr val="FFFFFF"/>
                </a:solidFill>
                <a:latin typeface="+mn-lt"/>
              </a:rPr>
              <a:t>Offers a live demonstration of the product</a:t>
            </a:r>
            <a:endParaRPr lang="en-GB" sz="1200" dirty="0">
              <a:solidFill>
                <a:srgbClr val="FFFFFF"/>
              </a:solidFill>
              <a:latin typeface="+mn-lt"/>
            </a:endParaRPr>
          </a:p>
          <a:p>
            <a:pPr marL="742950" lvl="1" indent="-285750">
              <a:buFont typeface="Arial" panose="020B0604020202020204" pitchFamily="34" charset="0"/>
              <a:buChar char="•"/>
            </a:pPr>
            <a:endParaRPr lang="en-GB" dirty="0">
              <a:solidFill>
                <a:srgbClr val="FFFFFF"/>
              </a:solidFill>
              <a:latin typeface="+mn-lt"/>
            </a:endParaRPr>
          </a:p>
        </p:txBody>
      </p:sp>
    </p:spTree>
    <p:extLst>
      <p:ext uri="{BB962C8B-B14F-4D97-AF65-F5344CB8AC3E}">
        <p14:creationId xmlns:p14="http://schemas.microsoft.com/office/powerpoint/2010/main" val="1186774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Net Income Opportunity for beta test</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
        <p:nvSpPr>
          <p:cNvPr id="5" name="Google Shape;153;p20">
            <a:extLst>
              <a:ext uri="{FF2B5EF4-FFF2-40B4-BE49-F238E27FC236}">
                <a16:creationId xmlns:a16="http://schemas.microsoft.com/office/drawing/2014/main" id="{8F65A684-5765-C7D1-C8B2-D55A3DD211F0}"/>
              </a:ext>
            </a:extLst>
          </p:cNvPr>
          <p:cNvSpPr txBox="1">
            <a:spLocks/>
          </p:cNvSpPr>
          <p:nvPr/>
        </p:nvSpPr>
        <p:spPr>
          <a:xfrm>
            <a:off x="755713" y="1266780"/>
            <a:ext cx="5932953"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dirty="0">
                <a:solidFill>
                  <a:srgbClr val="FFFFFF"/>
                </a:solidFill>
                <a:latin typeface="+mn-lt"/>
              </a:rPr>
              <a:t>New Castle County Revenue Opportunity based on 600 Home Seller Leads (25% of annual sales units of 2,800) = $400K </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Roll-out to Mid-Atlantic States Revenue = $9.4M</a:t>
            </a:r>
          </a:p>
          <a:p>
            <a:pPr marL="0" indent="0">
              <a:lnSpc>
                <a:spcPct val="100000"/>
              </a:lnSpc>
              <a:buNone/>
            </a:pPr>
            <a:r>
              <a:rPr lang="en-GB" dirty="0">
                <a:solidFill>
                  <a:srgbClr val="FFFFFF"/>
                </a:solidFill>
                <a:latin typeface="+mn-lt"/>
              </a:rPr>
              <a:t> </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endParaRPr lang="en-GB" dirty="0">
              <a:solidFill>
                <a:srgbClr val="FFFFFF"/>
              </a:solidFill>
              <a:latin typeface="+mn-lt"/>
            </a:endParaRPr>
          </a:p>
          <a:p>
            <a:pPr marL="0" indent="-457200">
              <a:lnSpc>
                <a:spcPct val="100000"/>
              </a:lnSpc>
              <a:buFont typeface="Roboto"/>
              <a:buNone/>
            </a:pPr>
            <a:endParaRPr lang="en-GB" dirty="0">
              <a:solidFill>
                <a:srgbClr val="FFFFFF"/>
              </a:solidFill>
              <a:latin typeface="+mn-lt"/>
            </a:endParaRPr>
          </a:p>
          <a:p>
            <a:pPr marL="742950" lvl="1" indent="-285750">
              <a:buFont typeface="Arial" panose="020B0604020202020204" pitchFamily="34" charset="0"/>
              <a:buChar char="•"/>
            </a:pPr>
            <a:endParaRPr lang="en-GB" sz="1800" dirty="0">
              <a:solidFill>
                <a:srgbClr val="FFFFFF"/>
              </a:solidFill>
              <a:latin typeface="+mn-lt"/>
            </a:endParaRPr>
          </a:p>
        </p:txBody>
      </p:sp>
      <p:sp>
        <p:nvSpPr>
          <p:cNvPr id="6" name="Google Shape;153;p20">
            <a:extLst>
              <a:ext uri="{FF2B5EF4-FFF2-40B4-BE49-F238E27FC236}">
                <a16:creationId xmlns:a16="http://schemas.microsoft.com/office/drawing/2014/main" id="{E08549D3-B21E-008E-2AE1-D319F8B69125}"/>
              </a:ext>
            </a:extLst>
          </p:cNvPr>
          <p:cNvSpPr txBox="1">
            <a:spLocks/>
          </p:cNvSpPr>
          <p:nvPr/>
        </p:nvSpPr>
        <p:spPr>
          <a:xfrm>
            <a:off x="757893" y="2969683"/>
            <a:ext cx="6706879"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dirty="0">
                <a:solidFill>
                  <a:srgbClr val="FFFFFF"/>
                </a:solidFill>
                <a:latin typeface="+mn-lt"/>
              </a:rPr>
              <a:t>Annual Expenses for Development and Marketing = $(2.9)M</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Net Income Before Tax = $6.5M</a:t>
            </a:r>
          </a:p>
          <a:p>
            <a:pPr marL="0" indent="-457200">
              <a:lnSpc>
                <a:spcPct val="100000"/>
              </a:lnSpc>
              <a:buFont typeface="Roboto"/>
              <a:buNone/>
            </a:pPr>
            <a:endParaRPr lang="en-GB" dirty="0">
              <a:solidFill>
                <a:srgbClr val="FFFFFF"/>
              </a:solidFill>
              <a:latin typeface="+mn-lt"/>
            </a:endParaRPr>
          </a:p>
        </p:txBody>
      </p:sp>
    </p:spTree>
    <p:extLst>
      <p:ext uri="{BB962C8B-B14F-4D97-AF65-F5344CB8AC3E}">
        <p14:creationId xmlns:p14="http://schemas.microsoft.com/office/powerpoint/2010/main" val="85252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2669D-0128-0497-1024-7265F88C4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
        <p:nvSpPr>
          <p:cNvPr id="3" name="Title 2">
            <a:extLst>
              <a:ext uri="{FF2B5EF4-FFF2-40B4-BE49-F238E27FC236}">
                <a16:creationId xmlns:a16="http://schemas.microsoft.com/office/drawing/2014/main" id="{982A8BAC-BEC1-C21D-6F62-47113BD45CD5}"/>
              </a:ext>
            </a:extLst>
          </p:cNvPr>
          <p:cNvSpPr>
            <a:spLocks noGrp="1"/>
          </p:cNvSpPr>
          <p:nvPr>
            <p:ph type="title"/>
          </p:nvPr>
        </p:nvSpPr>
        <p:spPr>
          <a:xfrm>
            <a:off x="586380" y="432496"/>
            <a:ext cx="7038900" cy="914100"/>
          </a:xfrm>
        </p:spPr>
        <p:txBody>
          <a:bodyPr>
            <a:noAutofit/>
          </a:bodyPr>
          <a:lstStyle/>
          <a:p>
            <a:pPr>
              <a:buClr>
                <a:schemeClr val="tx1"/>
              </a:buClr>
            </a:pPr>
            <a:r>
              <a:rPr lang="en-US" dirty="0">
                <a:solidFill>
                  <a:schemeClr val="tx1"/>
                </a:solidFill>
                <a:latin typeface="Arial" panose="020B0604020202020204" pitchFamily="34" charset="0"/>
                <a:cs typeface="Arial" panose="020B0604020202020204" pitchFamily="34" charset="0"/>
              </a:rPr>
              <a:t>Product Positioning</a:t>
            </a:r>
            <a:br>
              <a:rPr lang="en-US" dirty="0">
                <a:solidFill>
                  <a:schemeClr val="tx1"/>
                </a:solidFill>
              </a:rPr>
            </a:br>
            <a:endParaRPr lang="en-US" dirty="0">
              <a:solidFill>
                <a:schemeClr val="tx1"/>
              </a:solidFill>
            </a:endParaRPr>
          </a:p>
        </p:txBody>
      </p:sp>
      <p:sp>
        <p:nvSpPr>
          <p:cNvPr id="8" name="Google Shape;153;p20">
            <a:extLst>
              <a:ext uri="{FF2B5EF4-FFF2-40B4-BE49-F238E27FC236}">
                <a16:creationId xmlns:a16="http://schemas.microsoft.com/office/drawing/2014/main" id="{F9EB961D-9126-93BF-0E04-980F4B379C9A}"/>
              </a:ext>
            </a:extLst>
          </p:cNvPr>
          <p:cNvSpPr txBox="1">
            <a:spLocks/>
          </p:cNvSpPr>
          <p:nvPr/>
        </p:nvSpPr>
        <p:spPr>
          <a:xfrm>
            <a:off x="586380" y="1106452"/>
            <a:ext cx="5932953"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&gt;80% of home sellers use internet </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Most competitors capture </a:t>
            </a:r>
            <a:r>
              <a:rPr lang="en-GB" sz="1600" u="sng" dirty="0">
                <a:solidFill>
                  <a:srgbClr val="FFFFFF"/>
                </a:solidFill>
                <a:latin typeface="+mn-lt"/>
              </a:rPr>
              <a:t>home buyer </a:t>
            </a:r>
            <a:r>
              <a:rPr lang="en-GB" sz="1600" dirty="0">
                <a:solidFill>
                  <a:srgbClr val="FFFFFF"/>
                </a:solidFill>
                <a:latin typeface="+mn-lt"/>
              </a:rPr>
              <a:t>information and sell leads to agents</a:t>
            </a:r>
          </a:p>
          <a:p>
            <a:pPr marL="0" indent="0">
              <a:lnSpc>
                <a:spcPct val="100000"/>
              </a:lnSpc>
              <a:buNone/>
            </a:pPr>
            <a:r>
              <a:rPr lang="en-GB" sz="1600" dirty="0">
                <a:solidFill>
                  <a:srgbClr val="FFFFFF"/>
                </a:solidFill>
                <a:latin typeface="+mn-lt"/>
              </a:rPr>
              <a:t> </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0" indent="-457200">
              <a:lnSpc>
                <a:spcPct val="100000"/>
              </a:lnSpc>
              <a:buFont typeface="Roboto"/>
              <a:buNone/>
            </a:pPr>
            <a:endParaRPr lang="en-GB" sz="1600" dirty="0">
              <a:solidFill>
                <a:srgbClr val="FFFFFF"/>
              </a:solidFill>
              <a:latin typeface="+mn-lt"/>
            </a:endParaRPr>
          </a:p>
          <a:p>
            <a:pPr marL="742950" lvl="1" indent="-285750">
              <a:buFont typeface="Arial" panose="020B0604020202020204" pitchFamily="34" charset="0"/>
              <a:buChar char="•"/>
            </a:pPr>
            <a:endParaRPr lang="en-GB" sz="1600" dirty="0">
              <a:solidFill>
                <a:srgbClr val="FFFFFF"/>
              </a:solidFill>
              <a:latin typeface="+mn-lt"/>
            </a:endParaRPr>
          </a:p>
        </p:txBody>
      </p:sp>
      <p:pic>
        <p:nvPicPr>
          <p:cNvPr id="5" name="Picture 4">
            <a:extLst>
              <a:ext uri="{FF2B5EF4-FFF2-40B4-BE49-F238E27FC236}">
                <a16:creationId xmlns:a16="http://schemas.microsoft.com/office/drawing/2014/main" id="{71DF0AA0-C95F-F0AA-8EBA-C6301785FA82}"/>
              </a:ext>
            </a:extLst>
          </p:cNvPr>
          <p:cNvPicPr>
            <a:picLocks noChangeAspect="1"/>
          </p:cNvPicPr>
          <p:nvPr/>
        </p:nvPicPr>
        <p:blipFill>
          <a:blip r:embed="rId2"/>
          <a:stretch>
            <a:fillRect/>
          </a:stretch>
        </p:blipFill>
        <p:spPr>
          <a:xfrm>
            <a:off x="6459322" y="0"/>
            <a:ext cx="2561836" cy="2483909"/>
          </a:xfrm>
          <a:prstGeom prst="rect">
            <a:avLst/>
          </a:prstGeom>
        </p:spPr>
      </p:pic>
      <p:sp>
        <p:nvSpPr>
          <p:cNvPr id="6" name="Google Shape;153;p20">
            <a:extLst>
              <a:ext uri="{FF2B5EF4-FFF2-40B4-BE49-F238E27FC236}">
                <a16:creationId xmlns:a16="http://schemas.microsoft.com/office/drawing/2014/main" id="{D5D8E7AE-4043-B261-F5B1-FF6A609264BB}"/>
              </a:ext>
            </a:extLst>
          </p:cNvPr>
          <p:cNvSpPr txBox="1">
            <a:spLocks/>
          </p:cNvSpPr>
          <p:nvPr/>
        </p:nvSpPr>
        <p:spPr>
          <a:xfrm>
            <a:off x="586380" y="2349065"/>
            <a:ext cx="6706879"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a:t>
            </a:r>
            <a:r>
              <a:rPr lang="en-GB" sz="1600" dirty="0" err="1">
                <a:solidFill>
                  <a:srgbClr val="FFFFFF"/>
                </a:solidFill>
                <a:latin typeface="+mn-lt"/>
              </a:rPr>
              <a:t>Homewise</a:t>
            </a:r>
            <a:r>
              <a:rPr lang="en-GB" sz="1600" dirty="0">
                <a:solidFill>
                  <a:srgbClr val="FFFFFF"/>
                </a:solidFill>
                <a:latin typeface="+mn-lt"/>
              </a:rPr>
              <a:t> powered by </a:t>
            </a:r>
            <a:r>
              <a:rPr lang="en-GB" sz="1600" dirty="0" err="1">
                <a:solidFill>
                  <a:srgbClr val="FFFFFF"/>
                </a:solidFill>
                <a:latin typeface="+mn-lt"/>
              </a:rPr>
              <a:t>RealLeads</a:t>
            </a:r>
            <a:r>
              <a:rPr lang="en-GB" sz="1600" dirty="0">
                <a:solidFill>
                  <a:srgbClr val="FFFFFF"/>
                </a:solidFill>
                <a:latin typeface="+mn-lt"/>
              </a:rPr>
              <a:t>” targets the </a:t>
            </a:r>
            <a:r>
              <a:rPr lang="en-GB" sz="1600" u="sng" dirty="0">
                <a:solidFill>
                  <a:srgbClr val="FFFFFF"/>
                </a:solidFill>
                <a:latin typeface="+mn-lt"/>
              </a:rPr>
              <a:t>home seller</a:t>
            </a:r>
            <a:r>
              <a:rPr lang="en-GB" sz="1600" dirty="0">
                <a:solidFill>
                  <a:srgbClr val="FFFFFF"/>
                </a:solidFill>
                <a:latin typeface="+mn-lt"/>
              </a:rPr>
              <a:t> and provides information the others do not:</a:t>
            </a:r>
          </a:p>
          <a:p>
            <a:pPr marL="742950" lvl="1" indent="-285750">
              <a:lnSpc>
                <a:spcPct val="100000"/>
              </a:lnSpc>
              <a:buFont typeface="Arial" panose="020B0604020202020204" pitchFamily="34" charset="0"/>
              <a:buChar char="•"/>
            </a:pPr>
            <a:r>
              <a:rPr lang="en-GB" sz="1600" dirty="0">
                <a:solidFill>
                  <a:srgbClr val="FFFFFF"/>
                </a:solidFill>
                <a:latin typeface="+mn-lt"/>
              </a:rPr>
              <a:t>Suggested List Price</a:t>
            </a:r>
          </a:p>
          <a:p>
            <a:pPr marL="742950" lvl="1" indent="-285750">
              <a:lnSpc>
                <a:spcPct val="100000"/>
              </a:lnSpc>
              <a:buFont typeface="Arial" panose="020B0604020202020204" pitchFamily="34" charset="0"/>
              <a:buChar char="•"/>
            </a:pPr>
            <a:r>
              <a:rPr lang="en-GB" sz="1600" dirty="0">
                <a:solidFill>
                  <a:srgbClr val="FFFFFF"/>
                </a:solidFill>
                <a:latin typeface="+mn-lt"/>
              </a:rPr>
              <a:t>Expected Sold Price</a:t>
            </a:r>
          </a:p>
          <a:p>
            <a:pPr marL="742950" lvl="1" indent="-285750">
              <a:lnSpc>
                <a:spcPct val="100000"/>
              </a:lnSpc>
              <a:buFont typeface="Arial" panose="020B0604020202020204" pitchFamily="34" charset="0"/>
              <a:buChar char="•"/>
            </a:pPr>
            <a:r>
              <a:rPr lang="en-GB" sz="1600" dirty="0">
                <a:solidFill>
                  <a:srgbClr val="FFFFFF"/>
                </a:solidFill>
                <a:latin typeface="+mn-lt"/>
              </a:rPr>
              <a:t>Expected Days on Market</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Machine Learning models are a competitive advantage</a:t>
            </a:r>
          </a:p>
          <a:p>
            <a:pPr marL="0" indent="-457200">
              <a:lnSpc>
                <a:spcPct val="100000"/>
              </a:lnSpc>
              <a:buFont typeface="Roboto"/>
              <a:buNone/>
            </a:pPr>
            <a:endParaRPr lang="en-GB" sz="1600" dirty="0">
              <a:solidFill>
                <a:srgbClr val="FFFFFF"/>
              </a:solidFill>
              <a:latin typeface="+mn-lt"/>
            </a:endParaRPr>
          </a:p>
        </p:txBody>
      </p:sp>
    </p:spTree>
    <p:extLst>
      <p:ext uri="{BB962C8B-B14F-4D97-AF65-F5344CB8AC3E}">
        <p14:creationId xmlns:p14="http://schemas.microsoft.com/office/powerpoint/2010/main" val="379253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2669D-0128-0497-1024-7265F88C4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
        <p:nvSpPr>
          <p:cNvPr id="3" name="Title 2">
            <a:extLst>
              <a:ext uri="{FF2B5EF4-FFF2-40B4-BE49-F238E27FC236}">
                <a16:creationId xmlns:a16="http://schemas.microsoft.com/office/drawing/2014/main" id="{982A8BAC-BEC1-C21D-6F62-47113BD45CD5}"/>
              </a:ext>
            </a:extLst>
          </p:cNvPr>
          <p:cNvSpPr>
            <a:spLocks noGrp="1"/>
          </p:cNvSpPr>
          <p:nvPr>
            <p:ph type="title"/>
          </p:nvPr>
        </p:nvSpPr>
        <p:spPr>
          <a:xfrm>
            <a:off x="586380" y="286196"/>
            <a:ext cx="7038900" cy="914100"/>
          </a:xfrm>
        </p:spPr>
        <p:txBody>
          <a:bodyPr>
            <a:noAutofit/>
          </a:bodyPr>
          <a:lstStyle/>
          <a:p>
            <a:pPr>
              <a:buClr>
                <a:schemeClr val="tx1"/>
              </a:buClr>
            </a:pPr>
            <a:r>
              <a:rPr lang="en-US" dirty="0">
                <a:solidFill>
                  <a:schemeClr val="tx1"/>
                </a:solidFill>
                <a:latin typeface="Arial" panose="020B0604020202020204" pitchFamily="34" charset="0"/>
                <a:cs typeface="Arial" panose="020B0604020202020204" pitchFamily="34" charset="0"/>
              </a:rPr>
              <a:t>Product Positioning</a:t>
            </a:r>
            <a:br>
              <a:rPr lang="en-US" dirty="0">
                <a:solidFill>
                  <a:schemeClr val="tx1"/>
                </a:solidFill>
              </a:rPr>
            </a:br>
            <a:endParaRPr lang="en-US" dirty="0">
              <a:solidFill>
                <a:schemeClr val="tx1"/>
              </a:solidFill>
            </a:endParaRPr>
          </a:p>
        </p:txBody>
      </p:sp>
      <p:sp>
        <p:nvSpPr>
          <p:cNvPr id="8" name="Google Shape;153;p20">
            <a:extLst>
              <a:ext uri="{FF2B5EF4-FFF2-40B4-BE49-F238E27FC236}">
                <a16:creationId xmlns:a16="http://schemas.microsoft.com/office/drawing/2014/main" id="{F9EB961D-9126-93BF-0E04-980F4B379C9A}"/>
              </a:ext>
            </a:extLst>
          </p:cNvPr>
          <p:cNvSpPr txBox="1">
            <a:spLocks/>
          </p:cNvSpPr>
          <p:nvPr/>
        </p:nvSpPr>
        <p:spPr>
          <a:xfrm>
            <a:off x="586380" y="1045330"/>
            <a:ext cx="6469740" cy="3654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dirty="0">
                <a:solidFill>
                  <a:srgbClr val="FFFFFF"/>
                </a:solidFill>
                <a:latin typeface="+mn-lt"/>
              </a:rPr>
              <a:t>Home Sellers have the option to contact an agent through the </a:t>
            </a:r>
            <a:r>
              <a:rPr lang="en-GB" dirty="0" err="1">
                <a:solidFill>
                  <a:srgbClr val="FFFFFF"/>
                </a:solidFill>
                <a:latin typeface="+mn-lt"/>
              </a:rPr>
              <a:t>Homewise</a:t>
            </a:r>
            <a:r>
              <a:rPr lang="en-GB" dirty="0">
                <a:solidFill>
                  <a:srgbClr val="FFFFFF"/>
                </a:solidFill>
                <a:latin typeface="+mn-lt"/>
              </a:rPr>
              <a:t> portal</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Home Sellers are asked to provide contact information </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Home Seller contact information is sold to agents</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They can also opt-into marketing, which can also be monetized by </a:t>
            </a:r>
            <a:r>
              <a:rPr lang="en-GB" dirty="0" err="1">
                <a:solidFill>
                  <a:srgbClr val="FFFFFF"/>
                </a:solidFill>
                <a:latin typeface="+mn-lt"/>
              </a:rPr>
              <a:t>RealLeads</a:t>
            </a:r>
            <a:r>
              <a:rPr lang="en-GB" dirty="0">
                <a:solidFill>
                  <a:srgbClr val="FFFFFF"/>
                </a:solidFill>
                <a:latin typeface="+mn-lt"/>
              </a:rPr>
              <a:t> </a:t>
            </a:r>
          </a:p>
          <a:p>
            <a:pPr marL="0" indent="-457200">
              <a:lnSpc>
                <a:spcPct val="100000"/>
              </a:lnSpc>
              <a:buFont typeface="Roboto"/>
              <a:buNone/>
            </a:pPr>
            <a:endParaRPr lang="en-GB" dirty="0">
              <a:solidFill>
                <a:srgbClr val="FFFFFF"/>
              </a:solidFill>
              <a:latin typeface="+mn-lt"/>
            </a:endParaRPr>
          </a:p>
          <a:p>
            <a:pPr marL="0" indent="-457200">
              <a:lnSpc>
                <a:spcPct val="100000"/>
              </a:lnSpc>
              <a:buFont typeface="Roboto"/>
              <a:buNone/>
            </a:pPr>
            <a:r>
              <a:rPr lang="en-GB" dirty="0">
                <a:solidFill>
                  <a:srgbClr val="FFFFFF"/>
                </a:solidFill>
                <a:latin typeface="+mn-lt"/>
              </a:rPr>
              <a:t> </a:t>
            </a:r>
          </a:p>
          <a:p>
            <a:pPr marL="0" indent="-457200">
              <a:lnSpc>
                <a:spcPct val="100000"/>
              </a:lnSpc>
              <a:buFont typeface="Roboto"/>
              <a:buNone/>
            </a:pPr>
            <a:endParaRPr lang="en-GB" dirty="0">
              <a:solidFill>
                <a:srgbClr val="FFFFFF"/>
              </a:solidFill>
              <a:latin typeface="+mn-lt"/>
            </a:endParaRPr>
          </a:p>
          <a:p>
            <a:pPr marL="742950" lvl="1" indent="-285750">
              <a:buFont typeface="Arial" panose="020B0604020202020204" pitchFamily="34" charset="0"/>
              <a:buChar char="•"/>
            </a:pPr>
            <a:endParaRPr lang="en-GB" sz="1800" dirty="0">
              <a:solidFill>
                <a:srgbClr val="FFFFFF"/>
              </a:solidFill>
              <a:latin typeface="+mn-lt"/>
            </a:endParaRPr>
          </a:p>
        </p:txBody>
      </p:sp>
      <p:pic>
        <p:nvPicPr>
          <p:cNvPr id="5" name="Picture 4">
            <a:extLst>
              <a:ext uri="{FF2B5EF4-FFF2-40B4-BE49-F238E27FC236}">
                <a16:creationId xmlns:a16="http://schemas.microsoft.com/office/drawing/2014/main" id="{71DF0AA0-C95F-F0AA-8EBA-C6301785FA82}"/>
              </a:ext>
            </a:extLst>
          </p:cNvPr>
          <p:cNvPicPr>
            <a:picLocks noChangeAspect="1"/>
          </p:cNvPicPr>
          <p:nvPr/>
        </p:nvPicPr>
        <p:blipFill>
          <a:blip r:embed="rId3"/>
          <a:stretch>
            <a:fillRect/>
          </a:stretch>
        </p:blipFill>
        <p:spPr>
          <a:xfrm>
            <a:off x="6909462" y="0"/>
            <a:ext cx="2111695" cy="2047461"/>
          </a:xfrm>
          <a:prstGeom prst="rect">
            <a:avLst/>
          </a:prstGeom>
        </p:spPr>
      </p:pic>
    </p:spTree>
    <p:extLst>
      <p:ext uri="{BB962C8B-B14F-4D97-AF65-F5344CB8AC3E}">
        <p14:creationId xmlns:p14="http://schemas.microsoft.com/office/powerpoint/2010/main" val="2101149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New Castle County – Housing Statistics</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7" name="Picture 6">
            <a:extLst>
              <a:ext uri="{FF2B5EF4-FFF2-40B4-BE49-F238E27FC236}">
                <a16:creationId xmlns:a16="http://schemas.microsoft.com/office/drawing/2014/main" id="{46681A87-BFED-79A3-AE0F-DC0E1D03082B}"/>
              </a:ext>
            </a:extLst>
          </p:cNvPr>
          <p:cNvPicPr>
            <a:picLocks noChangeAspect="1"/>
          </p:cNvPicPr>
          <p:nvPr/>
        </p:nvPicPr>
        <p:blipFill>
          <a:blip r:embed="rId2"/>
          <a:stretch>
            <a:fillRect/>
          </a:stretch>
        </p:blipFill>
        <p:spPr>
          <a:xfrm>
            <a:off x="6224558" y="1807000"/>
            <a:ext cx="2247900" cy="2451100"/>
          </a:xfrm>
          <a:prstGeom prst="rect">
            <a:avLst/>
          </a:prstGeom>
        </p:spPr>
      </p:pic>
      <p:sp>
        <p:nvSpPr>
          <p:cNvPr id="8" name="Google Shape;153;p20">
            <a:extLst>
              <a:ext uri="{FF2B5EF4-FFF2-40B4-BE49-F238E27FC236}">
                <a16:creationId xmlns:a16="http://schemas.microsoft.com/office/drawing/2014/main" id="{72B11039-D9A7-F2D9-78AE-87292E9FE370}"/>
              </a:ext>
            </a:extLst>
          </p:cNvPr>
          <p:cNvSpPr txBox="1">
            <a:spLocks/>
          </p:cNvSpPr>
          <p:nvPr/>
        </p:nvSpPr>
        <p:spPr>
          <a:xfrm>
            <a:off x="514380" y="1318930"/>
            <a:ext cx="5598420" cy="2939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dirty="0">
                <a:solidFill>
                  <a:srgbClr val="FFFFFF"/>
                </a:solidFill>
                <a:latin typeface="+mn-lt"/>
              </a:rPr>
              <a:t>New Castle County is our product dev location</a:t>
            </a:r>
          </a:p>
          <a:p>
            <a:pPr marL="285750" indent="-285750">
              <a:lnSpc>
                <a:spcPct val="100000"/>
              </a:lnSpc>
              <a:buFont typeface="Arial" panose="020B0604020202020204" pitchFamily="34" charset="0"/>
              <a:buChar char="•"/>
            </a:pPr>
            <a:r>
              <a:rPr lang="en-GB" dirty="0">
                <a:solidFill>
                  <a:srgbClr val="FFFFFF"/>
                </a:solidFill>
                <a:latin typeface="+mn-lt"/>
              </a:rPr>
              <a:t>It is a microcosm of the US with varied land use:</a:t>
            </a:r>
          </a:p>
          <a:p>
            <a:pPr marL="742950" lvl="1" indent="-285750">
              <a:lnSpc>
                <a:spcPct val="100000"/>
              </a:lnSpc>
              <a:buFont typeface="Arial" panose="020B0604020202020204" pitchFamily="34" charset="0"/>
              <a:buChar char="•"/>
            </a:pPr>
            <a:r>
              <a:rPr lang="en-GB" sz="1600" dirty="0">
                <a:solidFill>
                  <a:srgbClr val="FFFFFF"/>
                </a:solidFill>
                <a:latin typeface="+mn-lt"/>
              </a:rPr>
              <a:t>Wilmington - urban center</a:t>
            </a:r>
          </a:p>
          <a:p>
            <a:pPr marL="742950" lvl="1" indent="-285750">
              <a:lnSpc>
                <a:spcPct val="100000"/>
              </a:lnSpc>
              <a:buFont typeface="Arial" panose="020B0604020202020204" pitchFamily="34" charset="0"/>
              <a:buChar char="•"/>
            </a:pPr>
            <a:r>
              <a:rPr lang="en-GB" sz="1600" dirty="0">
                <a:solidFill>
                  <a:srgbClr val="FFFFFF"/>
                </a:solidFill>
                <a:latin typeface="+mn-lt"/>
              </a:rPr>
              <a:t>Newark – college town</a:t>
            </a:r>
          </a:p>
          <a:p>
            <a:pPr marL="742950" lvl="1" indent="-285750">
              <a:lnSpc>
                <a:spcPct val="100000"/>
              </a:lnSpc>
              <a:buFont typeface="Arial" panose="020B0604020202020204" pitchFamily="34" charset="0"/>
              <a:buChar char="•"/>
            </a:pPr>
            <a:r>
              <a:rPr lang="en-GB" sz="1600" dirty="0">
                <a:solidFill>
                  <a:srgbClr val="FFFFFF"/>
                </a:solidFill>
                <a:latin typeface="+mn-lt"/>
              </a:rPr>
              <a:t>Greenville, Bellfonte – suburban communities</a:t>
            </a:r>
          </a:p>
          <a:p>
            <a:pPr marL="742950" lvl="1" indent="-285750">
              <a:lnSpc>
                <a:spcPct val="100000"/>
              </a:lnSpc>
              <a:buFont typeface="Arial" panose="020B0604020202020204" pitchFamily="34" charset="0"/>
              <a:buChar char="•"/>
            </a:pPr>
            <a:r>
              <a:rPr lang="en-GB" sz="1600" dirty="0">
                <a:solidFill>
                  <a:srgbClr val="FFFFFF"/>
                </a:solidFill>
                <a:latin typeface="+mn-lt"/>
              </a:rPr>
              <a:t>Middletown – new construction</a:t>
            </a:r>
          </a:p>
          <a:p>
            <a:pPr marL="742950" lvl="1" indent="-285750">
              <a:lnSpc>
                <a:spcPct val="100000"/>
              </a:lnSpc>
              <a:buFont typeface="Arial" panose="020B0604020202020204" pitchFamily="34" charset="0"/>
              <a:buChar char="•"/>
            </a:pPr>
            <a:r>
              <a:rPr lang="en-GB" sz="1600" dirty="0">
                <a:solidFill>
                  <a:srgbClr val="FFFFFF"/>
                </a:solidFill>
                <a:latin typeface="+mn-lt"/>
              </a:rPr>
              <a:t>Agriculture – 21%</a:t>
            </a:r>
          </a:p>
          <a:p>
            <a:pPr marL="742950" lvl="1" indent="-285750">
              <a:lnSpc>
                <a:spcPct val="100000"/>
              </a:lnSpc>
              <a:buFont typeface="Arial" panose="020B0604020202020204" pitchFamily="34" charset="0"/>
              <a:buChar char="•"/>
            </a:pPr>
            <a:r>
              <a:rPr lang="en-GB" sz="1600" dirty="0">
                <a:solidFill>
                  <a:srgbClr val="FFFFFF"/>
                </a:solidFill>
                <a:latin typeface="+mn-lt"/>
              </a:rPr>
              <a:t>Other</a:t>
            </a:r>
          </a:p>
          <a:p>
            <a:pPr marL="1200150" lvl="2" indent="-285750">
              <a:lnSpc>
                <a:spcPct val="100000"/>
              </a:lnSpc>
              <a:buFont typeface="Arial" panose="020B0604020202020204" pitchFamily="34" charset="0"/>
              <a:buChar char="•"/>
            </a:pPr>
            <a:r>
              <a:rPr lang="en-GB" sz="1600" dirty="0">
                <a:solidFill>
                  <a:srgbClr val="FFFFFF"/>
                </a:solidFill>
                <a:latin typeface="+mn-lt"/>
              </a:rPr>
              <a:t>Port of Wilmington</a:t>
            </a:r>
          </a:p>
          <a:p>
            <a:pPr marL="1200150" lvl="2" indent="-285750">
              <a:lnSpc>
                <a:spcPct val="100000"/>
              </a:lnSpc>
              <a:buFont typeface="Arial" panose="020B0604020202020204" pitchFamily="34" charset="0"/>
              <a:buChar char="•"/>
            </a:pPr>
            <a:r>
              <a:rPr lang="en-GB" sz="1600" dirty="0">
                <a:solidFill>
                  <a:srgbClr val="FFFFFF"/>
                </a:solidFill>
                <a:latin typeface="+mn-lt"/>
              </a:rPr>
              <a:t>Parkland – 6k acres</a:t>
            </a:r>
          </a:p>
          <a:p>
            <a:pPr marL="914400" lvl="2" indent="0">
              <a:lnSpc>
                <a:spcPct val="100000"/>
              </a:lnSpc>
              <a:buNone/>
            </a:pPr>
            <a:endParaRPr lang="en-GB" sz="1600" dirty="0">
              <a:solidFill>
                <a:srgbClr val="FFFFFF"/>
              </a:solidFill>
              <a:latin typeface="+mn-lt"/>
            </a:endParaRPr>
          </a:p>
          <a:p>
            <a:pPr marL="742950" lvl="1" indent="-285750">
              <a:lnSpc>
                <a:spcPct val="100000"/>
              </a:lnSpc>
              <a:buFont typeface="Arial" panose="020B0604020202020204" pitchFamily="34" charset="0"/>
              <a:buChar char="•"/>
            </a:pPr>
            <a:endParaRPr lang="en-GB" dirty="0">
              <a:solidFill>
                <a:srgbClr val="FFFFFF"/>
              </a:solidFill>
              <a:latin typeface="+mn-lt"/>
            </a:endParaRPr>
          </a:p>
          <a:p>
            <a:pPr marL="742950" lvl="1" indent="-285750">
              <a:lnSpc>
                <a:spcPct val="100000"/>
              </a:lnSpc>
              <a:buFont typeface="Arial" panose="020B0604020202020204" pitchFamily="34" charset="0"/>
              <a:buChar char="•"/>
            </a:pPr>
            <a:endParaRPr lang="en-GB" dirty="0">
              <a:solidFill>
                <a:srgbClr val="FFFFFF"/>
              </a:solidFill>
              <a:latin typeface="+mn-lt"/>
            </a:endParaRPr>
          </a:p>
          <a:p>
            <a:pPr marL="0" indent="-457200">
              <a:lnSpc>
                <a:spcPct val="100000"/>
              </a:lnSpc>
              <a:buFont typeface="Roboto"/>
              <a:buNone/>
            </a:pPr>
            <a:r>
              <a:rPr lang="en-GB" dirty="0">
                <a:solidFill>
                  <a:srgbClr val="FFFFFF"/>
                </a:solidFill>
                <a:latin typeface="+mn-lt"/>
              </a:rPr>
              <a:t> </a:t>
            </a:r>
          </a:p>
          <a:p>
            <a:pPr marL="0" indent="-457200">
              <a:lnSpc>
                <a:spcPct val="100000"/>
              </a:lnSpc>
              <a:buFont typeface="Roboto"/>
              <a:buNone/>
            </a:pPr>
            <a:endParaRPr lang="en-GB" dirty="0">
              <a:solidFill>
                <a:srgbClr val="FFFFFF"/>
              </a:solidFill>
              <a:latin typeface="+mn-lt"/>
            </a:endParaRPr>
          </a:p>
          <a:p>
            <a:pPr marL="742950" lvl="1" indent="-285750">
              <a:buFont typeface="Arial" panose="020B0604020202020204" pitchFamily="34" charset="0"/>
              <a:buChar char="•"/>
            </a:pPr>
            <a:endParaRPr lang="en-GB" sz="1800" dirty="0">
              <a:solidFill>
                <a:srgbClr val="FFFFFF"/>
              </a:solidFill>
              <a:latin typeface="+mn-lt"/>
            </a:endParaRPr>
          </a:p>
        </p:txBody>
      </p:sp>
    </p:spTree>
    <p:extLst>
      <p:ext uri="{BB962C8B-B14F-4D97-AF65-F5344CB8AC3E}">
        <p14:creationId xmlns:p14="http://schemas.microsoft.com/office/powerpoint/2010/main" val="112527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New Castle County – Housing Statistics</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graphicFrame>
        <p:nvGraphicFramePr>
          <p:cNvPr id="3" name="Diagram 2">
            <a:extLst>
              <a:ext uri="{FF2B5EF4-FFF2-40B4-BE49-F238E27FC236}">
                <a16:creationId xmlns:a16="http://schemas.microsoft.com/office/drawing/2014/main" id="{59A36157-8449-2133-C022-02F766C49811}"/>
              </a:ext>
            </a:extLst>
          </p:cNvPr>
          <p:cNvGraphicFramePr/>
          <p:nvPr>
            <p:extLst>
              <p:ext uri="{D42A27DB-BD31-4B8C-83A1-F6EECF244321}">
                <p14:modId xmlns:p14="http://schemas.microsoft.com/office/powerpoint/2010/main" val="1335276547"/>
              </p:ext>
            </p:extLst>
          </p:nvPr>
        </p:nvGraphicFramePr>
        <p:xfrm>
          <a:off x="1431234" y="1411356"/>
          <a:ext cx="6029740" cy="3346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928852D-312F-0252-AC6A-BD211464D383}"/>
              </a:ext>
            </a:extLst>
          </p:cNvPr>
          <p:cNvSpPr txBox="1"/>
          <p:nvPr/>
        </p:nvSpPr>
        <p:spPr>
          <a:xfrm>
            <a:off x="419750" y="4663217"/>
            <a:ext cx="914400" cy="91440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r>
              <a:rPr lang="en-US" sz="1050" i="1" dirty="0">
                <a:solidFill>
                  <a:srgbClr val="FFFFFF"/>
                </a:solidFill>
              </a:rPr>
              <a:t>*  - sold priced between $200-$600k</a:t>
            </a:r>
          </a:p>
        </p:txBody>
      </p:sp>
    </p:spTree>
    <p:extLst>
      <p:ext uri="{BB962C8B-B14F-4D97-AF65-F5344CB8AC3E}">
        <p14:creationId xmlns:p14="http://schemas.microsoft.com/office/powerpoint/2010/main" val="58735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New Castle County – Size of Housing Market *</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graphicFrame>
        <p:nvGraphicFramePr>
          <p:cNvPr id="3" name="Diagram 2">
            <a:extLst>
              <a:ext uri="{FF2B5EF4-FFF2-40B4-BE49-F238E27FC236}">
                <a16:creationId xmlns:a16="http://schemas.microsoft.com/office/drawing/2014/main" id="{59A36157-8449-2133-C022-02F766C49811}"/>
              </a:ext>
            </a:extLst>
          </p:cNvPr>
          <p:cNvGraphicFramePr/>
          <p:nvPr>
            <p:extLst>
              <p:ext uri="{D42A27DB-BD31-4B8C-83A1-F6EECF244321}">
                <p14:modId xmlns:p14="http://schemas.microsoft.com/office/powerpoint/2010/main" val="1305130062"/>
              </p:ext>
            </p:extLst>
          </p:nvPr>
        </p:nvGraphicFramePr>
        <p:xfrm>
          <a:off x="1027043" y="1411357"/>
          <a:ext cx="6420679" cy="3385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1D15424-C44A-0B69-61AE-1DC0CF2E2186}"/>
              </a:ext>
            </a:extLst>
          </p:cNvPr>
          <p:cNvSpPr txBox="1"/>
          <p:nvPr/>
        </p:nvSpPr>
        <p:spPr>
          <a:xfrm>
            <a:off x="419750" y="4663217"/>
            <a:ext cx="914400" cy="91440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r>
              <a:rPr lang="en-US" sz="1050" i="1" dirty="0">
                <a:solidFill>
                  <a:srgbClr val="FFFFFF"/>
                </a:solidFill>
              </a:rPr>
              <a:t>*  - sold priced between $200-$600k</a:t>
            </a:r>
          </a:p>
        </p:txBody>
      </p:sp>
    </p:spTree>
    <p:extLst>
      <p:ext uri="{BB962C8B-B14F-4D97-AF65-F5344CB8AC3E}">
        <p14:creationId xmlns:p14="http://schemas.microsoft.com/office/powerpoint/2010/main" val="227000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Data Sources, Extract-Transform-Load</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graphicFrame>
        <p:nvGraphicFramePr>
          <p:cNvPr id="3" name="Table 4">
            <a:extLst>
              <a:ext uri="{FF2B5EF4-FFF2-40B4-BE49-F238E27FC236}">
                <a16:creationId xmlns:a16="http://schemas.microsoft.com/office/drawing/2014/main" id="{97E16B32-87F6-156A-6CEF-91F81CEEB16C}"/>
              </a:ext>
            </a:extLst>
          </p:cNvPr>
          <p:cNvGraphicFramePr>
            <a:graphicFrameLocks noGrp="1"/>
          </p:cNvGraphicFramePr>
          <p:nvPr>
            <p:extLst>
              <p:ext uri="{D42A27DB-BD31-4B8C-83A1-F6EECF244321}">
                <p14:modId xmlns:p14="http://schemas.microsoft.com/office/powerpoint/2010/main" val="2490113520"/>
              </p:ext>
            </p:extLst>
          </p:nvPr>
        </p:nvGraphicFramePr>
        <p:xfrm>
          <a:off x="516466" y="1329405"/>
          <a:ext cx="7526872" cy="3446357"/>
        </p:xfrm>
        <a:graphic>
          <a:graphicData uri="http://schemas.openxmlformats.org/drawingml/2006/table">
            <a:tbl>
              <a:tblPr firstRow="1" bandRow="1">
                <a:tableStyleId>{5C22544A-7EE6-4342-B048-85BDC9FD1C3A}</a:tableStyleId>
              </a:tblPr>
              <a:tblGrid>
                <a:gridCol w="940859">
                  <a:extLst>
                    <a:ext uri="{9D8B030D-6E8A-4147-A177-3AD203B41FA5}">
                      <a16:colId xmlns:a16="http://schemas.microsoft.com/office/drawing/2014/main" val="3884291196"/>
                    </a:ext>
                  </a:extLst>
                </a:gridCol>
                <a:gridCol w="940859">
                  <a:extLst>
                    <a:ext uri="{9D8B030D-6E8A-4147-A177-3AD203B41FA5}">
                      <a16:colId xmlns:a16="http://schemas.microsoft.com/office/drawing/2014/main" val="2603729207"/>
                    </a:ext>
                  </a:extLst>
                </a:gridCol>
                <a:gridCol w="940859">
                  <a:extLst>
                    <a:ext uri="{9D8B030D-6E8A-4147-A177-3AD203B41FA5}">
                      <a16:colId xmlns:a16="http://schemas.microsoft.com/office/drawing/2014/main" val="2694520150"/>
                    </a:ext>
                  </a:extLst>
                </a:gridCol>
                <a:gridCol w="940859">
                  <a:extLst>
                    <a:ext uri="{9D8B030D-6E8A-4147-A177-3AD203B41FA5}">
                      <a16:colId xmlns:a16="http://schemas.microsoft.com/office/drawing/2014/main" val="442332399"/>
                    </a:ext>
                  </a:extLst>
                </a:gridCol>
                <a:gridCol w="940859">
                  <a:extLst>
                    <a:ext uri="{9D8B030D-6E8A-4147-A177-3AD203B41FA5}">
                      <a16:colId xmlns:a16="http://schemas.microsoft.com/office/drawing/2014/main" val="2681914286"/>
                    </a:ext>
                  </a:extLst>
                </a:gridCol>
                <a:gridCol w="940859">
                  <a:extLst>
                    <a:ext uri="{9D8B030D-6E8A-4147-A177-3AD203B41FA5}">
                      <a16:colId xmlns:a16="http://schemas.microsoft.com/office/drawing/2014/main" val="3681457154"/>
                    </a:ext>
                  </a:extLst>
                </a:gridCol>
                <a:gridCol w="940859">
                  <a:extLst>
                    <a:ext uri="{9D8B030D-6E8A-4147-A177-3AD203B41FA5}">
                      <a16:colId xmlns:a16="http://schemas.microsoft.com/office/drawing/2014/main" val="462552009"/>
                    </a:ext>
                  </a:extLst>
                </a:gridCol>
                <a:gridCol w="940859">
                  <a:extLst>
                    <a:ext uri="{9D8B030D-6E8A-4147-A177-3AD203B41FA5}">
                      <a16:colId xmlns:a16="http://schemas.microsoft.com/office/drawing/2014/main" val="1310496816"/>
                    </a:ext>
                  </a:extLst>
                </a:gridCol>
              </a:tblGrid>
              <a:tr h="550757">
                <a:tc>
                  <a:txBody>
                    <a:bodyPr/>
                    <a:lstStyle/>
                    <a:p>
                      <a:r>
                        <a:rPr lang="en-US" sz="1100" dirty="0">
                          <a:solidFill>
                            <a:schemeClr val="tx1"/>
                          </a:solidFill>
                        </a:rPr>
                        <a:t>Data Source</a:t>
                      </a:r>
                    </a:p>
                  </a:txBody>
                  <a:tcPr/>
                </a:tc>
                <a:tc>
                  <a:txBody>
                    <a:bodyPr/>
                    <a:lstStyle/>
                    <a:p>
                      <a:r>
                        <a:rPr lang="en-US" sz="1100" dirty="0">
                          <a:solidFill>
                            <a:schemeClr val="tx1"/>
                          </a:solidFill>
                        </a:rPr>
                        <a:t>Property ID</a:t>
                      </a:r>
                    </a:p>
                  </a:txBody>
                  <a:tcPr/>
                </a:tc>
                <a:tc>
                  <a:txBody>
                    <a:bodyPr/>
                    <a:lstStyle/>
                    <a:p>
                      <a:r>
                        <a:rPr lang="en-US" sz="1100" dirty="0">
                          <a:solidFill>
                            <a:schemeClr val="tx1"/>
                          </a:solidFill>
                        </a:rPr>
                        <a:t>Owner Info</a:t>
                      </a:r>
                    </a:p>
                  </a:txBody>
                  <a:tcPr/>
                </a:tc>
                <a:tc>
                  <a:txBody>
                    <a:bodyPr/>
                    <a:lstStyle/>
                    <a:p>
                      <a:r>
                        <a:rPr lang="en-US" sz="1100" dirty="0">
                          <a:solidFill>
                            <a:schemeClr val="tx1"/>
                          </a:solidFill>
                        </a:rPr>
                        <a:t>Property</a:t>
                      </a:r>
                    </a:p>
                    <a:p>
                      <a:r>
                        <a:rPr lang="en-US" sz="1100" dirty="0">
                          <a:solidFill>
                            <a:schemeClr val="tx1"/>
                          </a:solidFill>
                        </a:rPr>
                        <a:t>Attributes</a:t>
                      </a:r>
                    </a:p>
                  </a:txBody>
                  <a:tcPr/>
                </a:tc>
                <a:tc>
                  <a:txBody>
                    <a:bodyPr/>
                    <a:lstStyle/>
                    <a:p>
                      <a:r>
                        <a:rPr lang="en-US" sz="1100" dirty="0">
                          <a:solidFill>
                            <a:schemeClr val="tx1"/>
                          </a:solidFill>
                        </a:rPr>
                        <a:t>Tax Data</a:t>
                      </a:r>
                    </a:p>
                  </a:txBody>
                  <a:tcPr/>
                </a:tc>
                <a:tc>
                  <a:txBody>
                    <a:bodyPr/>
                    <a:lstStyle/>
                    <a:p>
                      <a:r>
                        <a:rPr lang="en-US" sz="1100" dirty="0">
                          <a:solidFill>
                            <a:schemeClr val="tx1"/>
                          </a:solidFill>
                        </a:rPr>
                        <a:t>Sales Data</a:t>
                      </a:r>
                    </a:p>
                  </a:txBody>
                  <a:tcPr/>
                </a:tc>
                <a:tc>
                  <a:txBody>
                    <a:bodyPr/>
                    <a:lstStyle/>
                    <a:p>
                      <a:r>
                        <a:rPr lang="en-US" sz="1100" dirty="0">
                          <a:solidFill>
                            <a:schemeClr val="tx1"/>
                          </a:solidFill>
                        </a:rPr>
                        <a:t>Location</a:t>
                      </a:r>
                    </a:p>
                    <a:p>
                      <a:r>
                        <a:rPr lang="en-US" sz="1100" dirty="0">
                          <a:solidFill>
                            <a:schemeClr val="tx1"/>
                          </a:solidFill>
                        </a:rPr>
                        <a:t>Lat / Lng</a:t>
                      </a:r>
                    </a:p>
                  </a:txBody>
                  <a:tcPr/>
                </a:tc>
                <a:tc>
                  <a:txBody>
                    <a:bodyPr/>
                    <a:lstStyle/>
                    <a:p>
                      <a:r>
                        <a:rPr lang="en-US" sz="1100" dirty="0">
                          <a:solidFill>
                            <a:schemeClr val="tx1"/>
                          </a:solidFill>
                        </a:rPr>
                        <a:t>Other</a:t>
                      </a:r>
                    </a:p>
                  </a:txBody>
                  <a:tcPr/>
                </a:tc>
                <a:extLst>
                  <a:ext uri="{0D108BD9-81ED-4DB2-BD59-A6C34878D82A}">
                    <a16:rowId xmlns:a16="http://schemas.microsoft.com/office/drawing/2014/main" val="1990308597"/>
                  </a:ext>
                </a:extLst>
              </a:tr>
              <a:tr h="0">
                <a:tc>
                  <a:txBody>
                    <a:bodyPr/>
                    <a:lstStyle/>
                    <a:p>
                      <a:r>
                        <a:rPr lang="en-US" sz="1200" dirty="0">
                          <a:solidFill>
                            <a:schemeClr val="tx2">
                              <a:lumMod val="10000"/>
                            </a:schemeClr>
                          </a:solidFill>
                        </a:rPr>
                        <a:t>Public Record</a:t>
                      </a:r>
                    </a:p>
                  </a:txBody>
                  <a:tcPr>
                    <a:solidFill>
                      <a:schemeClr val="bg1">
                        <a:lumMod val="60000"/>
                        <a:lumOff val="40000"/>
                      </a:schemeClr>
                    </a:solidFill>
                  </a:tcPr>
                </a:tc>
                <a:tc>
                  <a:txBody>
                    <a:bodyPr/>
                    <a:lstStyle/>
                    <a:p>
                      <a:pPr algn="ct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extLst>
                  <a:ext uri="{0D108BD9-81ED-4DB2-BD59-A6C34878D82A}">
                    <a16:rowId xmlns:a16="http://schemas.microsoft.com/office/drawing/2014/main" val="662140672"/>
                  </a:ext>
                </a:extLst>
              </a:tr>
              <a:tr h="550757">
                <a:tc>
                  <a:txBody>
                    <a:bodyPr/>
                    <a:lstStyle/>
                    <a:p>
                      <a:r>
                        <a:rPr lang="en-US" sz="1200" dirty="0">
                          <a:solidFill>
                            <a:schemeClr val="tx2">
                              <a:lumMod val="10000"/>
                            </a:schemeClr>
                          </a:solidFill>
                        </a:rPr>
                        <a:t>Multi-List</a:t>
                      </a:r>
                    </a:p>
                    <a:p>
                      <a:r>
                        <a:rPr lang="en-US" sz="1200" dirty="0">
                          <a:solidFill>
                            <a:schemeClr val="tx2">
                              <a:lumMod val="10000"/>
                            </a:schemeClr>
                          </a:solidFill>
                        </a:rPr>
                        <a:t>Service</a:t>
                      </a:r>
                    </a:p>
                  </a:txBody>
                  <a:tcPr>
                    <a:solidFill>
                      <a:schemeClr val="bg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900" b="0" dirty="0">
                        <a:solidFill>
                          <a:schemeClr val="tx2">
                            <a:lumMod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3200" b="0">
                        <a:solidFill>
                          <a:schemeClr val="tx2">
                            <a:lumMod val="10000"/>
                          </a:schemeClr>
                        </a:solidFill>
                      </a:endParaRPr>
                    </a:p>
                  </a:txBody>
                  <a:tcPr/>
                </a:tc>
                <a:tc>
                  <a:txBody>
                    <a:bodyPr/>
                    <a:lstStyle/>
                    <a:p>
                      <a:pPr algn="ctr"/>
                      <a:endParaRPr lang="en-US" sz="3200" b="0">
                        <a:solidFill>
                          <a:schemeClr val="tx2">
                            <a:lumMod val="10000"/>
                          </a:schemeClr>
                        </a:solidFill>
                      </a:endParaRPr>
                    </a:p>
                  </a:txBody>
                  <a:tcPr/>
                </a:tc>
                <a:extLst>
                  <a:ext uri="{0D108BD9-81ED-4DB2-BD59-A6C34878D82A}">
                    <a16:rowId xmlns:a16="http://schemas.microsoft.com/office/drawing/2014/main" val="880377036"/>
                  </a:ext>
                </a:extLst>
              </a:tr>
              <a:tr h="550757">
                <a:tc>
                  <a:txBody>
                    <a:bodyPr/>
                    <a:lstStyle/>
                    <a:p>
                      <a:r>
                        <a:rPr lang="en-US" sz="1200" dirty="0">
                          <a:solidFill>
                            <a:schemeClr val="tx2">
                              <a:lumMod val="10000"/>
                            </a:schemeClr>
                          </a:solidFill>
                        </a:rPr>
                        <a:t>Google</a:t>
                      </a:r>
                    </a:p>
                    <a:p>
                      <a:r>
                        <a:rPr lang="en-US" sz="1200" dirty="0">
                          <a:solidFill>
                            <a:schemeClr val="tx2">
                              <a:lumMod val="10000"/>
                            </a:schemeClr>
                          </a:solidFill>
                        </a:rPr>
                        <a:t>Maps - API</a:t>
                      </a:r>
                    </a:p>
                  </a:txBody>
                  <a:tcPr>
                    <a:solidFill>
                      <a:schemeClr val="bg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3200" b="0" dirty="0">
                        <a:solidFill>
                          <a:schemeClr val="tx2">
                            <a:lumMod val="10000"/>
                          </a:schemeClr>
                        </a:solidFill>
                      </a:endParaRPr>
                    </a:p>
                  </a:txBody>
                  <a:tcPr/>
                </a:tc>
                <a:extLst>
                  <a:ext uri="{0D108BD9-81ED-4DB2-BD59-A6C34878D82A}">
                    <a16:rowId xmlns:a16="http://schemas.microsoft.com/office/drawing/2014/main" val="3883384221"/>
                  </a:ext>
                </a:extLst>
              </a:tr>
              <a:tr h="550757">
                <a:tc>
                  <a:txBody>
                    <a:bodyPr/>
                    <a:lstStyle/>
                    <a:p>
                      <a:r>
                        <a:rPr lang="en-US" sz="1200" dirty="0">
                          <a:solidFill>
                            <a:schemeClr val="tx2">
                              <a:lumMod val="10000"/>
                            </a:schemeClr>
                          </a:solidFill>
                        </a:rPr>
                        <a:t>Mortgage</a:t>
                      </a:r>
                    </a:p>
                    <a:p>
                      <a:r>
                        <a:rPr lang="en-US" sz="1200" dirty="0">
                          <a:solidFill>
                            <a:schemeClr val="tx2">
                              <a:lumMod val="10000"/>
                            </a:schemeClr>
                          </a:solidFill>
                        </a:rPr>
                        <a:t>Data</a:t>
                      </a:r>
                    </a:p>
                  </a:txBody>
                  <a:tcPr>
                    <a:solidFill>
                      <a:schemeClr val="bg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extLst>
                  <a:ext uri="{0D108BD9-81ED-4DB2-BD59-A6C34878D82A}">
                    <a16:rowId xmlns:a16="http://schemas.microsoft.com/office/drawing/2014/main" val="2700089044"/>
                  </a:ext>
                </a:extLst>
              </a:tr>
              <a:tr h="550757">
                <a:tc>
                  <a:txBody>
                    <a:bodyPr/>
                    <a:lstStyle/>
                    <a:p>
                      <a:r>
                        <a:rPr lang="en-US" sz="1200" dirty="0">
                          <a:solidFill>
                            <a:schemeClr val="tx2">
                              <a:lumMod val="10000"/>
                            </a:schemeClr>
                          </a:solidFill>
                        </a:rPr>
                        <a:t>Census</a:t>
                      </a:r>
                    </a:p>
                    <a:p>
                      <a:r>
                        <a:rPr lang="en-US" sz="1200" dirty="0">
                          <a:solidFill>
                            <a:schemeClr val="tx2">
                              <a:lumMod val="10000"/>
                            </a:schemeClr>
                          </a:solidFill>
                        </a:rPr>
                        <a:t>Data</a:t>
                      </a:r>
                    </a:p>
                  </a:txBody>
                  <a:tcPr>
                    <a:solidFill>
                      <a:schemeClr val="bg1">
                        <a:lumMod val="60000"/>
                        <a:lumOff val="40000"/>
                      </a:schemeClr>
                    </a:solidFill>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extLst>
                  <a:ext uri="{0D108BD9-81ED-4DB2-BD59-A6C34878D82A}">
                    <a16:rowId xmlns:a16="http://schemas.microsoft.com/office/drawing/2014/main" val="788431677"/>
                  </a:ext>
                </a:extLst>
              </a:tr>
            </a:tbl>
          </a:graphicData>
        </a:graphic>
      </p:graphicFrame>
    </p:spTree>
    <p:extLst>
      <p:ext uri="{BB962C8B-B14F-4D97-AF65-F5344CB8AC3E}">
        <p14:creationId xmlns:p14="http://schemas.microsoft.com/office/powerpoint/2010/main" val="1890930114"/>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91425" rIns="91425" bIns="91425" anchor="t" anchorCtr="0">
        <a:noAutofit/>
      </a:bodyPr>
      <a:lstStyle>
        <a:defPPr marL="0" indent="-457200" algn="l">
          <a:lnSpc>
            <a:spcPct val="150000"/>
          </a:lnSpc>
          <a:buFont typeface="Roboto"/>
          <a:buNone/>
          <a:defRPr sz="1600" dirty="0" smtClean="0">
            <a:solidFill>
              <a:srgbClr val="FFFFFF"/>
            </a:solidFill>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19275</TotalTime>
  <Words>1819</Words>
  <Application>Microsoft Macintosh PowerPoint</Application>
  <PresentationFormat>On-screen Show (16:9)</PresentationFormat>
  <Paragraphs>287</Paragraphs>
  <Slides>30</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Roboto Slab</vt:lpstr>
      <vt:lpstr>Consolas</vt:lpstr>
      <vt:lpstr>Roboto</vt:lpstr>
      <vt:lpstr>Calibri Light</vt:lpstr>
      <vt:lpstr>Marina</vt:lpstr>
      <vt:lpstr>Custom Design</vt:lpstr>
      <vt:lpstr>Columbia University Data Analytics &amp; Visualization Bootcamp REAL LEADS GROUP</vt:lpstr>
      <vt:lpstr>Approach</vt:lpstr>
      <vt:lpstr>Next phase: </vt:lpstr>
      <vt:lpstr>Product Positioning </vt:lpstr>
      <vt:lpstr>Product Positioning </vt:lpstr>
      <vt:lpstr>New Castle County – Housing Statistics</vt:lpstr>
      <vt:lpstr>New Castle County – Housing Statistics</vt:lpstr>
      <vt:lpstr>New Castle County – Size of Housing Market *</vt:lpstr>
      <vt:lpstr>Data Sources, Extract-Transform-Load</vt:lpstr>
      <vt:lpstr>Data Sources, Extract-Transform-Load</vt:lpstr>
      <vt:lpstr>Machine Learning Overview</vt:lpstr>
      <vt:lpstr>Supervised Machine Learning Preprocessing</vt:lpstr>
      <vt:lpstr>Supervised Machine Learning  Columns Used</vt:lpstr>
      <vt:lpstr>Supervised Machine Learning Predicting List Price</vt:lpstr>
      <vt:lpstr>Supervised Machine Learning List Price Prediction Results</vt:lpstr>
      <vt:lpstr>PowerPoint Presentation</vt:lpstr>
      <vt:lpstr>Supervised Machine Learning Predicting Days on Market</vt:lpstr>
      <vt:lpstr>PowerPoint Presentation</vt:lpstr>
      <vt:lpstr>Machine Learning Unsupervised Learning</vt:lpstr>
      <vt:lpstr>Unsupervised Learning K-Means Results</vt:lpstr>
      <vt:lpstr>“RealLeads Homewise” prototype</vt:lpstr>
      <vt:lpstr>Next Steps / Q&amp;A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 Income Opportunity for beta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Columbia University -  Data Analytics &amp; Visualization Bootcamp</dc:title>
  <cp:lastModifiedBy>Vincent T</cp:lastModifiedBy>
  <cp:revision>100</cp:revision>
  <dcterms:modified xsi:type="dcterms:W3CDTF">2023-01-12T01:15:42Z</dcterms:modified>
</cp:coreProperties>
</file>